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9"/>
  </p:notesMasterIdLst>
  <p:sldIdLst>
    <p:sldId id="256" r:id="rId2"/>
    <p:sldId id="301" r:id="rId3"/>
    <p:sldId id="300" r:id="rId4"/>
    <p:sldId id="30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1861" r:id="rId34"/>
    <p:sldId id="292" r:id="rId35"/>
    <p:sldId id="1859" r:id="rId36"/>
    <p:sldId id="1860" r:id="rId37"/>
    <p:sldId id="286" r:id="rId38"/>
    <p:sldId id="305" r:id="rId39"/>
    <p:sldId id="293" r:id="rId40"/>
    <p:sldId id="294" r:id="rId41"/>
    <p:sldId id="287" r:id="rId42"/>
    <p:sldId id="291" r:id="rId43"/>
    <p:sldId id="295" r:id="rId44"/>
    <p:sldId id="296" r:id="rId45"/>
    <p:sldId id="297" r:id="rId46"/>
    <p:sldId id="298" r:id="rId47"/>
    <p:sldId id="299" r:id="rId48"/>
    <p:sldId id="1854" r:id="rId49"/>
    <p:sldId id="1862" r:id="rId50"/>
    <p:sldId id="1855" r:id="rId51"/>
    <p:sldId id="1856" r:id="rId52"/>
    <p:sldId id="1857" r:id="rId53"/>
    <p:sldId id="1858" r:id="rId54"/>
    <p:sldId id="1863" r:id="rId55"/>
    <p:sldId id="1864" r:id="rId56"/>
    <p:sldId id="1865" r:id="rId57"/>
    <p:sldId id="1866" r:id="rId58"/>
    <p:sldId id="1867" r:id="rId59"/>
    <p:sldId id="1843" r:id="rId60"/>
    <p:sldId id="350" r:id="rId61"/>
    <p:sldId id="1844" r:id="rId62"/>
    <p:sldId id="353" r:id="rId63"/>
    <p:sldId id="1845" r:id="rId64"/>
    <p:sldId id="1868" r:id="rId65"/>
    <p:sldId id="303" r:id="rId66"/>
    <p:sldId id="1846" r:id="rId67"/>
    <p:sldId id="1847" r:id="rId68"/>
    <p:sldId id="352" r:id="rId69"/>
    <p:sldId id="1848" r:id="rId70"/>
    <p:sldId id="1849" r:id="rId71"/>
    <p:sldId id="1850" r:id="rId72"/>
    <p:sldId id="1852" r:id="rId73"/>
    <p:sldId id="1851" r:id="rId74"/>
    <p:sldId id="1853" r:id="rId75"/>
    <p:sldId id="306" r:id="rId76"/>
    <p:sldId id="307" r:id="rId77"/>
    <p:sldId id="312" r:id="rId78"/>
  </p:sldIdLst>
  <p:sldSz cx="12192000" cy="6858000"/>
  <p:notesSz cx="6858000" cy="9144000"/>
  <p:embeddedFontLs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Courier" panose="02070309020205020404" pitchFamily="49" charset="0"/>
      <p:regular r:id="rId85"/>
      <p:bold r:id="rId86"/>
      <p:italic r:id="rId87"/>
      <p:boldItalic r:id="rId88"/>
    </p:embeddedFont>
    <p:embeddedFont>
      <p:font typeface="Noto Sans Symbols" panose="020B0502040504020204" pitchFamily="34" charset="0"/>
      <p:regular r:id="rId89"/>
      <p:bold r:id="rId90"/>
      <p:italic r:id="rId91"/>
      <p:boldItalic r:id="rId92"/>
    </p:embeddedFont>
    <p:embeddedFont>
      <p:font typeface="Open Sans" panose="020B0606030504020204" pitchFamily="34" charset="0"/>
      <p:regular r:id="rId93"/>
      <p:bold r:id="rId94"/>
      <p:italic r:id="rId95"/>
      <p:boldItalic r:id="rId96"/>
    </p:embeddedFont>
    <p:embeddedFont>
      <p:font typeface="Open Sans SemiBold" panose="020B0606030504020204" pitchFamily="3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1" roundtripDataSignature="AMtx7mjAWEGBciaFh99CxvKIQCbXU46D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D2FC19-6D12-42EF-8AA3-5F670350492C}">
  <a:tblStyle styleId="{98D2FC19-6D12-42EF-8AA3-5F670350492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6F4AAFC-9C9B-4110-8E2A-E79AC4F4A6CE}"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6E9"/>
          </a:solidFill>
        </a:fill>
      </a:tcStyle>
    </a:wholeTbl>
    <a:band1H>
      <a:tcTxStyle/>
      <a:tcStyle>
        <a:tcBdr/>
        <a:fill>
          <a:solidFill>
            <a:srgbClr val="CCCAD1"/>
          </a:solidFill>
        </a:fill>
      </a:tcStyle>
    </a:band1H>
    <a:band2H>
      <a:tcTxStyle/>
      <a:tcStyle>
        <a:tcBdr/>
      </a:tcStyle>
    </a:band2H>
    <a:band1V>
      <a:tcTxStyle/>
      <a:tcStyle>
        <a:tcBdr/>
        <a:fill>
          <a:solidFill>
            <a:srgbClr val="CCCAD1"/>
          </a:solidFill>
        </a:fill>
      </a:tcStyle>
    </a:band1V>
    <a:band2V>
      <a:tcTxStyle/>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5"/>
    <p:restoredTop sz="75417"/>
  </p:normalViewPr>
  <p:slideViewPr>
    <p:cSldViewPr snapToGrid="0">
      <p:cViewPr varScale="1">
        <p:scale>
          <a:sx n="95" d="100"/>
          <a:sy n="95"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 event is a set of possible outcomes. We compute these by summing over all subsets of variables that are compatible with that event. These are subsets of variables. </a:t>
            </a:r>
            <a:endParaRPr/>
          </a:p>
          <a:p>
            <a:pPr marL="0" lvl="0" indent="0" algn="l" rtl="0">
              <a:spcBef>
                <a:spcPts val="0"/>
              </a:spcBef>
              <a:spcAft>
                <a:spcPts val="0"/>
              </a:spcAft>
              <a:buNone/>
            </a:pPr>
            <a:r>
              <a:rPr lang="en-US"/>
              <a:t>Let’s say x1=true, then if you sum over all entries in the joint table with x1…xN, where the entry says x=1 is true then you get the probability that x=1 true.</a:t>
            </a:r>
            <a:endParaRPr/>
          </a:p>
          <a:p>
            <a:pPr marL="0" lvl="0" indent="0" algn="l" rtl="0">
              <a:spcBef>
                <a:spcPts val="0"/>
              </a:spcBef>
              <a:spcAft>
                <a:spcPts val="0"/>
              </a:spcAft>
              <a:buNone/>
            </a:pPr>
            <a:r>
              <a:rPr lang="en-US"/>
              <a:t>Events don’t have to be as simple as x1=true.  It could be x1=true and x2=false.  Or more combinations of variables coule be involved. </a:t>
            </a:r>
            <a:endParaRPr/>
          </a:p>
          <a:p>
            <a:pPr marL="0" lvl="0" indent="0" algn="l" rtl="0">
              <a:spcBef>
                <a:spcPts val="0"/>
              </a:spcBef>
              <a:spcAft>
                <a:spcPts val="0"/>
              </a:spcAft>
              <a:buNone/>
            </a:pPr>
            <a:endParaRPr/>
          </a:p>
          <a:p>
            <a:pPr marL="0" lvl="0" indent="0" algn="l" rtl="0">
              <a:spcBef>
                <a:spcPts val="0"/>
              </a:spcBef>
              <a:spcAft>
                <a:spcPts val="0"/>
              </a:spcAft>
              <a:buNone/>
            </a:pPr>
            <a:r>
              <a:rPr lang="en-US"/>
              <a:t>Look at all of the entries that are consistent with the event. </a:t>
            </a:r>
            <a:endParaRPr/>
          </a:p>
          <a:p>
            <a:pPr marL="457200" lvl="1" indent="0" algn="l" rtl="0">
              <a:lnSpc>
                <a:spcPct val="80000"/>
              </a:lnSpc>
              <a:spcBef>
                <a:spcPts val="0"/>
              </a:spcBef>
              <a:spcAft>
                <a:spcPts val="0"/>
              </a:spcAft>
              <a:buNone/>
            </a:pPr>
            <a:r>
              <a:rPr lang="en-US" sz="2000"/>
              <a:t>Probability that it’s hot AND sunny?  0.4</a:t>
            </a:r>
            <a:endParaRPr/>
          </a:p>
          <a:p>
            <a:pPr marL="457200" lvl="1" indent="0" algn="l" rtl="0">
              <a:lnSpc>
                <a:spcPct val="80000"/>
              </a:lnSpc>
              <a:spcBef>
                <a:spcPts val="0"/>
              </a:spcBef>
              <a:spcAft>
                <a:spcPts val="0"/>
              </a:spcAft>
              <a:buNone/>
            </a:pPr>
            <a:r>
              <a:rPr lang="en-US" sz="2000"/>
              <a:t>Probability that it’s hot? 0.5</a:t>
            </a:r>
            <a:endParaRPr/>
          </a:p>
          <a:p>
            <a:pPr marL="457200" lvl="1" indent="0" algn="l" rtl="0">
              <a:lnSpc>
                <a:spcPct val="80000"/>
              </a:lnSpc>
              <a:spcBef>
                <a:spcPts val="0"/>
              </a:spcBef>
              <a:spcAft>
                <a:spcPts val="0"/>
              </a:spcAft>
              <a:buNone/>
            </a:pPr>
            <a:r>
              <a:rPr lang="en-US" sz="2000"/>
              <a:t>Probability that it’s hot OR sunny? 0.8</a:t>
            </a:r>
            <a:endParaRPr/>
          </a:p>
          <a:p>
            <a:pPr marL="0" lvl="0" indent="0" algn="l" rtl="0">
              <a:spcBef>
                <a:spcPts val="0"/>
              </a:spcBef>
              <a:spcAft>
                <a:spcPts val="0"/>
              </a:spcAft>
              <a:buNone/>
            </a:pPr>
            <a:endParaRPr/>
          </a:p>
        </p:txBody>
      </p:sp>
      <p:sp>
        <p:nvSpPr>
          <p:cNvPr id="173" name="Google Shape;17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Marginalize distribution means you build a new table for a subset of random variables.</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the general equation.  You can apply it to any number of random variables.  If you had 3 random varaibles, you could compute the marginals for </a:t>
            </a:r>
            <a:endParaRPr/>
          </a:p>
          <a:p>
            <a:pPr marL="0" lvl="0" indent="0" algn="l" rtl="0">
              <a:spcBef>
                <a:spcPts val="0"/>
              </a:spcBef>
              <a:spcAft>
                <a:spcPts val="0"/>
              </a:spcAft>
              <a:buNone/>
            </a:pPr>
            <a:r>
              <a:rPr lang="en-US"/>
              <a:t>Just x1</a:t>
            </a:r>
            <a:endParaRPr/>
          </a:p>
          <a:p>
            <a:pPr marL="0" marR="0" lvl="0" indent="0" algn="l" rtl="0">
              <a:lnSpc>
                <a:spcPct val="100000"/>
              </a:lnSpc>
              <a:spcBef>
                <a:spcPts val="360"/>
              </a:spcBef>
              <a:spcAft>
                <a:spcPts val="0"/>
              </a:spcAft>
              <a:buClr>
                <a:schemeClr val="dk1"/>
              </a:buClr>
              <a:buSzPts val="1200"/>
              <a:buFont typeface="Calibri"/>
              <a:buNone/>
            </a:pPr>
            <a:r>
              <a:rPr lang="en-US"/>
              <a:t>Just x2</a:t>
            </a:r>
            <a:endParaRPr/>
          </a:p>
          <a:p>
            <a:pPr marL="0" marR="0" lvl="0" indent="0" algn="l" rtl="0">
              <a:lnSpc>
                <a:spcPct val="100000"/>
              </a:lnSpc>
              <a:spcBef>
                <a:spcPts val="360"/>
              </a:spcBef>
              <a:spcAft>
                <a:spcPts val="0"/>
              </a:spcAft>
              <a:buClr>
                <a:schemeClr val="dk1"/>
              </a:buClr>
              <a:buSzPts val="1200"/>
              <a:buFont typeface="Calibri"/>
              <a:buNone/>
            </a:pPr>
            <a:r>
              <a:rPr lang="en-US"/>
              <a:t>Just x3</a:t>
            </a:r>
            <a:endParaRPr/>
          </a:p>
          <a:p>
            <a:pPr marL="0" marR="0" lvl="0" indent="0" algn="l" rtl="0">
              <a:lnSpc>
                <a:spcPct val="100000"/>
              </a:lnSpc>
              <a:spcBef>
                <a:spcPts val="360"/>
              </a:spcBef>
              <a:spcAft>
                <a:spcPts val="0"/>
              </a:spcAft>
              <a:buClr>
                <a:schemeClr val="dk1"/>
              </a:buClr>
              <a:buSzPts val="1200"/>
              <a:buFont typeface="Calibri"/>
              <a:buNone/>
            </a:pPr>
            <a:r>
              <a:rPr lang="en-US"/>
              <a:t>x1 and x2</a:t>
            </a:r>
            <a:endParaRPr/>
          </a:p>
          <a:p>
            <a:pPr marL="0" marR="0" lvl="0" indent="0" algn="l" rtl="0">
              <a:lnSpc>
                <a:spcPct val="100000"/>
              </a:lnSpc>
              <a:spcBef>
                <a:spcPts val="360"/>
              </a:spcBef>
              <a:spcAft>
                <a:spcPts val="0"/>
              </a:spcAft>
              <a:buClr>
                <a:schemeClr val="dk1"/>
              </a:buClr>
              <a:buSzPts val="1200"/>
              <a:buFont typeface="Calibri"/>
              <a:buNone/>
            </a:pPr>
            <a:r>
              <a:rPr lang="en-US"/>
              <a:t>x2 and x3</a:t>
            </a:r>
            <a:endParaRPr/>
          </a:p>
          <a:p>
            <a:pPr marL="0" marR="0" lvl="0" indent="0" algn="l" rtl="0">
              <a:lnSpc>
                <a:spcPct val="100000"/>
              </a:lnSpc>
              <a:spcBef>
                <a:spcPts val="360"/>
              </a:spcBef>
              <a:spcAft>
                <a:spcPts val="0"/>
              </a:spcAft>
              <a:buClr>
                <a:schemeClr val="dk1"/>
              </a:buClr>
              <a:buSzPts val="1200"/>
              <a:buFont typeface="Calibri"/>
              <a:buNone/>
            </a:pPr>
            <a:r>
              <a:rPr lang="en-US"/>
              <a:t>x1 and x3</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83" name="Google Shape;18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most important concept.  Why because it tells us, if we measure something, what does it tell us about the things that we didn’t get to measure.  That’s what conditional probabilities come in.</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probability that random variable Capital A will take on value lowercase a, given that random variable Capital B takes on value lowercase b.  This is given by the probability of seeing both a and b, divided by the probability of seeing b.</a:t>
            </a:r>
            <a:endParaRPr/>
          </a:p>
          <a:p>
            <a:pPr marL="0" lvl="0" indent="0" algn="l" rtl="0">
              <a:spcBef>
                <a:spcPts val="0"/>
              </a:spcBef>
              <a:spcAft>
                <a:spcPts val="0"/>
              </a:spcAft>
              <a:buNone/>
            </a:pPr>
            <a:endParaRPr/>
          </a:p>
          <a:p>
            <a:pPr marL="0" lvl="0" indent="0" algn="l" rtl="0">
              <a:spcBef>
                <a:spcPts val="0"/>
              </a:spcBef>
              <a:spcAft>
                <a:spcPts val="0"/>
              </a:spcAft>
              <a:buNone/>
            </a:pPr>
            <a:r>
              <a:rPr lang="en-US"/>
              <a:t>[Explain the Venn diagram.]</a:t>
            </a:r>
            <a:endParaRPr/>
          </a:p>
          <a:p>
            <a:pPr marL="0" lvl="0" indent="0" algn="l" rtl="0">
              <a:spcBef>
                <a:spcPts val="0"/>
              </a:spcBef>
              <a:spcAft>
                <a:spcPts val="0"/>
              </a:spcAft>
              <a:buNone/>
            </a:pPr>
            <a:r>
              <a:rPr lang="en-US"/>
              <a:t>Write out the equation for P(sun|cold)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Before we saw how to go from a joint distribution to a marginal distribution.  Now we’re going to see how to go from a joint distribution to a conditional. </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distribution is a consequence of the joint distribution.  We do that just like we did on the previous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P(W|T) is a set of tables that can be extracted from the joint distribution P(T, W).</a:t>
            </a:r>
            <a:endParaRPr/>
          </a:p>
        </p:txBody>
      </p:sp>
      <p:sp>
        <p:nvSpPr>
          <p:cNvPr id="228" name="Google Shape;22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is probabilistic inference in general?  It’s computing some desired probabilities (usually conditionals), given some input set of probabilities (by default, a large joint distribution).</a:t>
            </a:r>
            <a:endParaRPr/>
          </a:p>
          <a:p>
            <a:pPr marL="0" lvl="0" indent="0" algn="l" rtl="0">
              <a:spcBef>
                <a:spcPts val="0"/>
              </a:spcBef>
              <a:spcAft>
                <a:spcPts val="0"/>
              </a:spcAft>
              <a:buNone/>
            </a:pPr>
            <a:endParaRPr/>
          </a:p>
          <a:p>
            <a:pPr marL="0" lvl="0" indent="0" algn="l" rtl="0">
              <a:spcBef>
                <a:spcPts val="0"/>
              </a:spcBef>
              <a:spcAft>
                <a:spcPts val="0"/>
              </a:spcAft>
              <a:buNone/>
            </a:pPr>
            <a:r>
              <a:rPr lang="en-US"/>
              <a:t>The reason that this is interesting, is that our probability distributions change as we accrue more evidence. </a:t>
            </a:r>
            <a:endParaRPr/>
          </a:p>
          <a:p>
            <a:pPr marL="0" lvl="0" indent="0" algn="l" rtl="0">
              <a:spcBef>
                <a:spcPts val="0"/>
              </a:spcBef>
              <a:spcAft>
                <a:spcPts val="0"/>
              </a:spcAft>
              <a:buNone/>
            </a:pPr>
            <a:r>
              <a:rPr lang="en-US"/>
              <a:t>Observing new evidence causes our beliefs to be updated.  Evidence can cause the probabilities to go up or to go down.</a:t>
            </a:r>
            <a:endParaRPr/>
          </a:p>
        </p:txBody>
      </p:sp>
      <p:sp>
        <p:nvSpPr>
          <p:cNvPr id="245" name="Google Shape;24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the first procedure that we’ll look at for Probabilistic Inference.  It is called Inference by Enumeration</a:t>
            </a:r>
            <a:endParaRPr/>
          </a:p>
          <a:p>
            <a:pPr marL="0" lvl="0" indent="0" algn="l" rtl="0">
              <a:spcBef>
                <a:spcPts val="0"/>
              </a:spcBef>
              <a:spcAft>
                <a:spcPts val="0"/>
              </a:spcAft>
              <a:buNone/>
            </a:pPr>
            <a:endParaRPr/>
          </a:p>
          <a:p>
            <a:pPr marL="0" lvl="0" indent="0" algn="l" rtl="0">
              <a:spcBef>
                <a:spcPts val="0"/>
              </a:spcBef>
              <a:spcAft>
                <a:spcPts val="0"/>
              </a:spcAft>
              <a:buNone/>
            </a:pPr>
            <a:r>
              <a:rPr lang="en-US"/>
              <a:t>We can split up our variables into 3 sets:</a:t>
            </a:r>
            <a:endParaRPr/>
          </a:p>
          <a:p>
            <a:pPr marL="0" lvl="0" indent="0" algn="l" rtl="0">
              <a:spcBef>
                <a:spcPts val="0"/>
              </a:spcBef>
              <a:spcAft>
                <a:spcPts val="0"/>
              </a:spcAft>
              <a:buNone/>
            </a:pPr>
            <a:r>
              <a:rPr lang="en-US"/>
              <a:t>1. some evidence variables – those are what we’ve observed.</a:t>
            </a:r>
            <a:endParaRPr/>
          </a:p>
          <a:p>
            <a:pPr marL="0" lvl="0" indent="0" algn="l" rtl="0">
              <a:spcBef>
                <a:spcPts val="0"/>
              </a:spcBef>
              <a:spcAft>
                <a:spcPts val="0"/>
              </a:spcAft>
              <a:buNone/>
            </a:pPr>
            <a:r>
              <a:rPr lang="en-US"/>
              <a:t>2. The query variables – those are what we want to know about</a:t>
            </a:r>
            <a:endParaRPr/>
          </a:p>
          <a:p>
            <a:pPr marL="0" lvl="0" indent="0" algn="l" rtl="0">
              <a:spcBef>
                <a:spcPts val="0"/>
              </a:spcBef>
              <a:spcAft>
                <a:spcPts val="0"/>
              </a:spcAft>
              <a:buNone/>
            </a:pPr>
            <a:r>
              <a:rPr lang="en-US"/>
              <a:t>3. The hidden variables – those appear in the joint distribution, but don’t appear in the previous 2. </a:t>
            </a:r>
            <a:endParaRPr/>
          </a:p>
          <a:p>
            <a:pPr marL="0" lvl="0" indent="0" algn="l" rtl="0">
              <a:spcBef>
                <a:spcPts val="0"/>
              </a:spcBef>
              <a:spcAft>
                <a:spcPts val="0"/>
              </a:spcAft>
              <a:buNone/>
            </a:pPr>
            <a:endParaRPr/>
          </a:p>
          <a:p>
            <a:pPr marL="0" lvl="0" indent="0" algn="l" rtl="0">
              <a:spcBef>
                <a:spcPts val="0"/>
              </a:spcBef>
              <a:spcAft>
                <a:spcPts val="0"/>
              </a:spcAft>
              <a:buNone/>
            </a:pPr>
            <a:r>
              <a:rPr lang="en-US"/>
              <a:t>Here are the 3 steps that we need to do:</a:t>
            </a:r>
            <a:endParaRPr/>
          </a:p>
          <a:p>
            <a:pPr marL="0" lvl="0" indent="0" algn="l" rtl="0">
              <a:spcBef>
                <a:spcPts val="0"/>
              </a:spcBef>
              <a:spcAft>
                <a:spcPts val="0"/>
              </a:spcAft>
              <a:buNone/>
            </a:pPr>
            <a:r>
              <a:rPr lang="en-US"/>
              <a:t>Step 1: select all entries that are consistent with the Evidence.</a:t>
            </a:r>
            <a:endParaRPr/>
          </a:p>
          <a:p>
            <a:pPr marL="0" lvl="0" indent="0" algn="l" rtl="0">
              <a:spcBef>
                <a:spcPts val="0"/>
              </a:spcBef>
              <a:spcAft>
                <a:spcPts val="0"/>
              </a:spcAft>
              <a:buNone/>
            </a:pPr>
            <a:r>
              <a:rPr lang="en-US"/>
              <a:t>Step 2: Sum out the hidden variables.  Sum over all possible instantiations of the hidden variables.  That leaves us with the joint distribution between the query variable and the evidence variables.</a:t>
            </a:r>
            <a:endParaRPr/>
          </a:p>
          <a:p>
            <a:pPr marL="0" lvl="0" indent="0" algn="l" rtl="0">
              <a:spcBef>
                <a:spcPts val="0"/>
              </a:spcBef>
              <a:spcAft>
                <a:spcPts val="0"/>
              </a:spcAft>
              <a:buNone/>
            </a:pPr>
            <a:r>
              <a:rPr lang="en-US"/>
              <a:t>That’s something like P(a, c) = sum over b P(a,b,c). </a:t>
            </a:r>
            <a:endParaRPr/>
          </a:p>
          <a:p>
            <a:pPr marL="0" marR="0" lvl="0" indent="0" algn="l" rtl="0">
              <a:lnSpc>
                <a:spcPct val="100000"/>
              </a:lnSpc>
              <a:spcBef>
                <a:spcPts val="360"/>
              </a:spcBef>
              <a:spcAft>
                <a:spcPts val="0"/>
              </a:spcAft>
              <a:buClr>
                <a:schemeClr val="dk1"/>
              </a:buClr>
              <a:buSzPts val="1200"/>
              <a:buFont typeface="Calibri"/>
              <a:buNone/>
            </a:pPr>
            <a:r>
              <a:rPr lang="en-US"/>
              <a:t>That’s the same as P(q, e) = sum over h P(q,h,e). </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r>
              <a:rPr lang="en-US"/>
              <a:t>Step 3: Normalize to get the conditional probability.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How do recover the full joint distribution? </a:t>
            </a:r>
            <a:endParaRPr dirty="0"/>
          </a:p>
          <a:p>
            <a:pPr marL="0" lvl="0" indent="0" algn="l" rtl="0">
              <a:spcBef>
                <a:spcPts val="0"/>
              </a:spcBef>
              <a:spcAft>
                <a:spcPts val="0"/>
              </a:spcAft>
              <a:buNone/>
            </a:pPr>
            <a:r>
              <a:rPr lang="en-US" dirty="0"/>
              <a:t>P(wet, sun) =. P(sun) * P(wet | sun) = 0.8 * 0.1 = 0.08</a:t>
            </a:r>
            <a:endParaRPr dirty="0"/>
          </a:p>
          <a:p>
            <a:pPr marL="0" lvl="0" indent="0" algn="l" rtl="0">
              <a:spcBef>
                <a:spcPts val="0"/>
              </a:spcBef>
              <a:spcAft>
                <a:spcPts val="0"/>
              </a:spcAft>
              <a:buNone/>
            </a:pPr>
            <a:r>
              <a:rPr lang="en-US" dirty="0"/>
              <a:t>P(dry, sun) =. P(sun) * P(dry| sun) = 0.8 * 0.9 = 0.72</a:t>
            </a:r>
          </a:p>
          <a:p>
            <a:pPr marL="0" lvl="0" indent="0" algn="l" rtl="0">
              <a:spcBef>
                <a:spcPts val="0"/>
              </a:spcBef>
              <a:spcAft>
                <a:spcPts val="0"/>
              </a:spcAft>
              <a:buNone/>
            </a:pPr>
            <a:r>
              <a:rPr lang="en-US" dirty="0"/>
              <a:t>P(wet, rain) = P(rain) * P(wet | rain) = 0.2 * 0.7 = 0.14</a:t>
            </a:r>
            <a:br>
              <a:rPr lang="en-US" dirty="0"/>
            </a:br>
            <a:r>
              <a:rPr lang="en-US" dirty="0"/>
              <a:t>P(dry, rain) = P(rain) * P(dry | train) = 0.2 * 0.3 = 0.06</a:t>
            </a:r>
            <a:endParaRPr dirty="0"/>
          </a:p>
          <a:p>
            <a:pPr marL="0" lvl="0" indent="0" algn="l" rtl="0">
              <a:spcBef>
                <a:spcPts val="0"/>
              </a:spcBef>
              <a:spcAft>
                <a:spcPts val="0"/>
              </a:spcAft>
              <a:buNone/>
            </a:pPr>
            <a:r>
              <a:rPr lang="en-US" dirty="0"/>
              <a:t>…</a:t>
            </a:r>
            <a:endParaRPr dirty="0"/>
          </a:p>
          <a:p>
            <a:pPr marL="0" lvl="0" indent="0" algn="l" rtl="0">
              <a:spcBef>
                <a:spcPts val="0"/>
              </a:spcBef>
              <a:spcAft>
                <a:spcPts val="0"/>
              </a:spcAft>
              <a:buNone/>
            </a:pPr>
            <a:r>
              <a:rPr lang="en-US" dirty="0"/>
              <a:t>We can compute every entry that way.</a:t>
            </a:r>
            <a:endParaRPr dirty="0"/>
          </a:p>
        </p:txBody>
      </p:sp>
      <p:sp>
        <p:nvSpPr>
          <p:cNvPr id="281" name="Google Shape;28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Can we apply the product rule to more than two variables?  Yes!  It’s called the chain rule.</a:t>
            </a:r>
            <a:endParaRPr/>
          </a:p>
          <a:p>
            <a:pPr marL="0" lvl="0" indent="0" algn="l" rtl="0">
              <a:spcBef>
                <a:spcPts val="0"/>
              </a:spcBef>
              <a:spcAft>
                <a:spcPts val="0"/>
              </a:spcAft>
              <a:buNone/>
            </a:pPr>
            <a:r>
              <a:rPr lang="en-US"/>
              <a:t>Here’s the chain rule for 3 variables, x1, x2, x3.  It’s the maginal of x1, times the conditional of x2 given x1, times the conditional of x3 given x1 and x2.</a:t>
            </a:r>
            <a:endParaRPr/>
          </a:p>
          <a:p>
            <a:pPr marL="0" lvl="0" indent="0" algn="l" rtl="0">
              <a:spcBef>
                <a:spcPts val="0"/>
              </a:spcBef>
              <a:spcAft>
                <a:spcPts val="0"/>
              </a:spcAft>
              <a:buNone/>
            </a:pPr>
            <a:r>
              <a:rPr lang="en-US"/>
              <a:t>We can generalize this to any number of x1 to x_n as ….</a:t>
            </a:r>
            <a:endParaRPr/>
          </a:p>
          <a:p>
            <a:pPr marL="0" lvl="0" indent="0" algn="l" rtl="0">
              <a:spcBef>
                <a:spcPts val="0"/>
              </a:spcBef>
              <a:spcAft>
                <a:spcPts val="0"/>
              </a:spcAft>
              <a:buNone/>
            </a:pPr>
            <a:r>
              <a:rPr lang="en-US"/>
              <a:t>i = 1	P(x1)</a:t>
            </a:r>
            <a:endParaRPr/>
          </a:p>
          <a:p>
            <a:pPr marL="0" lvl="0" indent="0" algn="l" rtl="0">
              <a:spcBef>
                <a:spcPts val="0"/>
              </a:spcBef>
              <a:spcAft>
                <a:spcPts val="0"/>
              </a:spcAft>
              <a:buNone/>
            </a:pPr>
            <a:r>
              <a:rPr lang="en-US"/>
              <a:t>I = 2	p(x2|x1)</a:t>
            </a:r>
            <a:endParaRPr/>
          </a:p>
          <a:p>
            <a:pPr marL="0" lvl="0" indent="0" algn="l" rtl="0">
              <a:spcBef>
                <a:spcPts val="0"/>
              </a:spcBef>
              <a:spcAft>
                <a:spcPts val="0"/>
              </a:spcAft>
              <a:buNone/>
            </a:pPr>
            <a:r>
              <a:rPr lang="en-US"/>
              <a:t>I = 3	p(x3|x1, x2)</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I = n	p(x_n|x1, x2, …. Xn-1)</a:t>
            </a:r>
            <a:endParaRPr/>
          </a:p>
          <a:p>
            <a:pPr marL="0" lvl="0" indent="0" algn="l" rtl="0">
              <a:spcBef>
                <a:spcPts val="0"/>
              </a:spcBef>
              <a:spcAft>
                <a:spcPts val="0"/>
              </a:spcAft>
              <a:buNone/>
            </a:pPr>
            <a:r>
              <a:rPr lang="en-US"/>
              <a:t>Then you take the product of all of those.  You can take any ordering and still apply this chain rule.  There are n! ways of writing the joint over the ordering of n variables.  </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always true?  [Write out the equations for P(x1,x2,x3) replacing each conditional with its joint over marginal equivalent and show how the cancel.).</a:t>
            </a:r>
            <a:endParaRPr/>
          </a:p>
          <a:p>
            <a:pPr marL="0" lvl="0" indent="0" algn="l" rtl="0">
              <a:spcBef>
                <a:spcPts val="0"/>
              </a:spcBef>
              <a:spcAft>
                <a:spcPts val="0"/>
              </a:spcAft>
              <a:buNone/>
            </a:pPr>
            <a:endParaRPr/>
          </a:p>
          <a:p>
            <a:pPr marL="0" lvl="0" indent="0" algn="l" rtl="0">
              <a:spcBef>
                <a:spcPts val="0"/>
              </a:spcBef>
              <a:spcAft>
                <a:spcPts val="0"/>
              </a:spcAft>
              <a:buNone/>
            </a:pPr>
            <a:r>
              <a:rPr lang="en-US"/>
              <a:t>P(x1) * P(x2|x1) * p(x3|x2,x1)   rewrites as P(x1) * P(x2,x1)/P(x1) * p(x3,x2,x1)/p(x2,x1).  </a:t>
            </a:r>
            <a:endParaRPr/>
          </a:p>
          <a:p>
            <a:pPr marL="0" lvl="0" indent="0" algn="l" rtl="0">
              <a:spcBef>
                <a:spcPts val="0"/>
              </a:spcBef>
              <a:spcAft>
                <a:spcPts val="0"/>
              </a:spcAft>
              <a:buNone/>
            </a:pPr>
            <a:r>
              <a:rPr lang="en-US"/>
              <a:t>Show the cancelation of each numerator and the next term’s denominator.</a:t>
            </a:r>
            <a:endParaRPr/>
          </a:p>
          <a:p>
            <a:pPr marL="0" lvl="0" indent="0" algn="l" rtl="0">
              <a:spcBef>
                <a:spcPts val="0"/>
              </a:spcBef>
              <a:spcAft>
                <a:spcPts val="0"/>
              </a:spcAft>
              <a:buNone/>
            </a:pPr>
            <a:r>
              <a:rPr lang="en-US"/>
              <a:t>That leaves p(x3,x2,x1).</a:t>
            </a:r>
            <a:endParaRPr/>
          </a:p>
          <a:p>
            <a:pPr marL="0" lvl="0" indent="0" algn="l" rtl="0">
              <a:spcBef>
                <a:spcPts val="0"/>
              </a:spcBef>
              <a:spcAft>
                <a:spcPts val="0"/>
              </a:spcAft>
              <a:buNone/>
            </a:pPr>
            <a:r>
              <a:rPr lang="en-US"/>
              <a:t>If you want, you can prove this by induction.   </a:t>
            </a:r>
            <a:endParaRPr/>
          </a:p>
        </p:txBody>
      </p:sp>
      <p:sp>
        <p:nvSpPr>
          <p:cNvPr id="300" name="Google Shape;3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start with the product rule.  Just like the chain rule you can write the variables in any order.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 divide by p(y) to get this formula for the conditional probability.</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helpful?  Sometimes one conditional is much trickier to get than it is to get other conditionals.</a:t>
            </a:r>
            <a:endParaRPr/>
          </a:p>
          <a:p>
            <a:pPr marL="0" lvl="0" indent="0" algn="l" rtl="0">
              <a:spcBef>
                <a:spcPts val="0"/>
              </a:spcBef>
              <a:spcAft>
                <a:spcPts val="0"/>
              </a:spcAft>
              <a:buNone/>
            </a:pPr>
            <a:endParaRPr/>
          </a:p>
          <a:p>
            <a:pPr marL="0" lvl="0" indent="0" algn="l" rtl="0">
              <a:spcBef>
                <a:spcPts val="0"/>
              </a:spcBef>
              <a:spcAft>
                <a:spcPts val="0"/>
              </a:spcAft>
              <a:buNone/>
            </a:pPr>
            <a:r>
              <a:rPr lang="en-US"/>
              <a:t>Very imporant for AI in the 1990s.  In fact Fred Jelinek, my former boss at JHU, dubbed it the fundamental equation of machine translation. </a:t>
            </a:r>
            <a:endParaRPr/>
          </a:p>
          <a:p>
            <a:pPr marL="0" lvl="0" indent="0" algn="l" rtl="0">
              <a:spcBef>
                <a:spcPts val="0"/>
              </a:spcBef>
              <a:spcAft>
                <a:spcPts val="0"/>
              </a:spcAft>
              <a:buNone/>
            </a:pPr>
            <a:endParaRPr/>
          </a:p>
          <a:p>
            <a:pPr marL="0" lvl="0" indent="0" algn="l" rtl="0">
              <a:spcBef>
                <a:spcPts val="0"/>
              </a:spcBef>
              <a:spcAft>
                <a:spcPts val="0"/>
              </a:spcAft>
              <a:buNone/>
            </a:pPr>
            <a:r>
              <a:rPr lang="en-US"/>
              <a:t>Generalizations of this will be what we study in the next few lectures.</a:t>
            </a:r>
            <a:endParaRPr/>
          </a:p>
        </p:txBody>
      </p:sp>
      <p:sp>
        <p:nvSpPr>
          <p:cNvPr id="309" name="Google Shape;3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https://www.youtube.com/watch?v=M8MJFrdfGe0</a:t>
            </a:r>
            <a:endParaRPr/>
          </a:p>
        </p:txBody>
      </p:sp>
      <p:sp>
        <p:nvSpPr>
          <p:cNvPr id="320" name="Google Shape;32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93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t>minuet</a:t>
            </a:r>
            <a:r>
              <a:rPr lang="en-US" sz="1200" b="0"/>
              <a:t> = </a:t>
            </a:r>
            <a:r>
              <a:rPr lang="en-US" sz="1200" b="0" i="0" u="none" strike="noStrike">
                <a:solidFill>
                  <a:schemeClr val="dk1"/>
                </a:solidFill>
                <a:latin typeface="Arial"/>
                <a:ea typeface="Arial"/>
                <a:cs typeface="Arial"/>
                <a:sym typeface="Arial"/>
              </a:rPr>
              <a:t>a slow, stately ballroom dance</a:t>
            </a:r>
            <a:endParaRPr/>
          </a:p>
        </p:txBody>
      </p:sp>
      <p:sp>
        <p:nvSpPr>
          <p:cNvPr id="333" name="Google Shape;33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0" name="Google Shape;340;p22: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346" name="Google Shape;3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7" name="Google Shape;347;p2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353" name="Google Shape;3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60" name="Google Shape;3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1" name="Google Shape;361;p2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367" name="Google Shape;3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8" name="Google Shape;368;p26: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374" name="Google Shape;374;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75" name="Google Shape;375;p2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389" name="Google Shape;3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770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
        <p:nvSpPr>
          <p:cNvPr id="422" name="Google Shape;422;p3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3" name="Google Shape;423;p3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knowl- edge. These arguments led many linguists and computational linguists to ignore work in statistical modeling for decades.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79131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78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extLst>
      <p:ext uri="{BB962C8B-B14F-4D97-AF65-F5344CB8AC3E}">
        <p14:creationId xmlns:p14="http://schemas.microsoft.com/office/powerpoint/2010/main" val="1169854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049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
        <p:nvSpPr>
          <p:cNvPr id="463" name="Google Shape;463;p3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
        <p:nvSpPr>
          <p:cNvPr id="472" name="Google Shape;472;p4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
        <p:nvSpPr>
          <p:cNvPr id="450" name="Google Shape;45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51" name="Google Shape;451;p3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494" name="Google Shape;494;p4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95" name="Google Shape;495;p4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502" name="Google Shape;5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03" name="Google Shape;503;p4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511" name="Google Shape;511;p4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2" name="Google Shape;512;p4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59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3294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59</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9184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are going to deal with discrete random variables, rather than continuous ones.  In continuous you deal with integrals rather than summations. </a:t>
            </a:r>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60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25709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61</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0881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767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63</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46043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4564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66</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32049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67</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2065376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3336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69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10167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71</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56590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72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233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74</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687068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75</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87849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76</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3238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77</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5399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N*D?  No.</a:t>
            </a:r>
            <a:endParaRPr dirty="0"/>
          </a:p>
          <a:p>
            <a:pPr marL="0" lvl="0" indent="0" algn="l" rtl="0">
              <a:spcBef>
                <a:spcPts val="0"/>
              </a:spcBef>
              <a:spcAft>
                <a:spcPts val="0"/>
              </a:spcAft>
              <a:buNone/>
            </a:pPr>
            <a:r>
              <a:rPr lang="en-US" dirty="0"/>
              <a:t>D^N?  Yes.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 the next lectures we’re going to see how to work with how to deal with large sets of variables. </a:t>
            </a:r>
            <a:endParaRPr dirty="0"/>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6"/>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pic>
        <p:nvPicPr>
          <p:cNvPr id="27" name="Google Shape;27;p48"/>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8" name="Google Shape;28;p48"/>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8"/>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30" name="Google Shape;30;p48"/>
          <p:cNvGrpSpPr/>
          <p:nvPr/>
        </p:nvGrpSpPr>
        <p:grpSpPr>
          <a:xfrm>
            <a:off x="441132" y="802307"/>
            <a:ext cx="4244100" cy="996900"/>
            <a:chOff x="900898" y="880853"/>
            <a:chExt cx="4244100" cy="996900"/>
          </a:xfrm>
        </p:grpSpPr>
        <p:sp>
          <p:nvSpPr>
            <p:cNvPr id="31" name="Google Shape;31;p48"/>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32" name="Google Shape;32;p48"/>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33" name="Google Shape;33;p48"/>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 name="Google Shape;34;p48"/>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35" name="Google Shape;35;p48"/>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49"/>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8" name="Google Shape;3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Open Sans"/>
                <a:ea typeface="Open Sans"/>
                <a:cs typeface="Open Sans"/>
                <a:sym typeface="Open Sans"/>
              </a:defRPr>
            </a:lvl1pPr>
            <a:lvl2pPr marL="0" lvl="1" indent="0" algn="r">
              <a:spcBef>
                <a:spcPts val="0"/>
              </a:spcBef>
              <a:buNone/>
              <a:defRPr sz="1200" b="0" i="0" u="none" strike="noStrike" cap="none">
                <a:solidFill>
                  <a:schemeClr val="lt2"/>
                </a:solidFill>
                <a:latin typeface="Open Sans"/>
                <a:ea typeface="Open Sans"/>
                <a:cs typeface="Open Sans"/>
                <a:sym typeface="Open Sans"/>
              </a:defRPr>
            </a:lvl2pPr>
            <a:lvl3pPr marL="0" lvl="2" indent="0" algn="r">
              <a:spcBef>
                <a:spcPts val="0"/>
              </a:spcBef>
              <a:buNone/>
              <a:defRPr sz="1200" b="0" i="0" u="none" strike="noStrike" cap="none">
                <a:solidFill>
                  <a:schemeClr val="lt2"/>
                </a:solidFill>
                <a:latin typeface="Open Sans"/>
                <a:ea typeface="Open Sans"/>
                <a:cs typeface="Open Sans"/>
                <a:sym typeface="Open Sans"/>
              </a:defRPr>
            </a:lvl3pPr>
            <a:lvl4pPr marL="0" lvl="3" indent="0" algn="r">
              <a:spcBef>
                <a:spcPts val="0"/>
              </a:spcBef>
              <a:buNone/>
              <a:defRPr sz="1200" b="0" i="0" u="none" strike="noStrike" cap="none">
                <a:solidFill>
                  <a:schemeClr val="lt2"/>
                </a:solidFill>
                <a:latin typeface="Open Sans"/>
                <a:ea typeface="Open Sans"/>
                <a:cs typeface="Open Sans"/>
                <a:sym typeface="Open Sans"/>
              </a:defRPr>
            </a:lvl4pPr>
            <a:lvl5pPr marL="0" lvl="4" indent="0" algn="r">
              <a:spcBef>
                <a:spcPts val="0"/>
              </a:spcBef>
              <a:buNone/>
              <a:defRPr sz="1200" b="0" i="0" u="none" strike="noStrike" cap="none">
                <a:solidFill>
                  <a:schemeClr val="lt2"/>
                </a:solidFill>
                <a:latin typeface="Open Sans"/>
                <a:ea typeface="Open Sans"/>
                <a:cs typeface="Open Sans"/>
                <a:sym typeface="Open Sans"/>
              </a:defRPr>
            </a:lvl5pPr>
            <a:lvl6pPr marL="0" lvl="5" indent="0" algn="r">
              <a:spcBef>
                <a:spcPts val="0"/>
              </a:spcBef>
              <a:buNone/>
              <a:defRPr sz="1200" b="0" i="0" u="none" strike="noStrike" cap="none">
                <a:solidFill>
                  <a:schemeClr val="lt2"/>
                </a:solidFill>
                <a:latin typeface="Open Sans"/>
                <a:ea typeface="Open Sans"/>
                <a:cs typeface="Open Sans"/>
                <a:sym typeface="Open Sans"/>
              </a:defRPr>
            </a:lvl6pPr>
            <a:lvl7pPr marL="0" lvl="6" indent="0" algn="r">
              <a:spcBef>
                <a:spcPts val="0"/>
              </a:spcBef>
              <a:buNone/>
              <a:defRPr sz="1200" b="0" i="0" u="none" strike="noStrike" cap="none">
                <a:solidFill>
                  <a:schemeClr val="lt2"/>
                </a:solidFill>
                <a:latin typeface="Open Sans"/>
                <a:ea typeface="Open Sans"/>
                <a:cs typeface="Open Sans"/>
                <a:sym typeface="Open Sans"/>
              </a:defRPr>
            </a:lvl7pPr>
            <a:lvl8pPr marL="0" lvl="7" indent="0" algn="r">
              <a:spcBef>
                <a:spcPts val="0"/>
              </a:spcBef>
              <a:buNone/>
              <a:defRPr sz="1200" b="0" i="0" u="none" strike="noStrike" cap="none">
                <a:solidFill>
                  <a:schemeClr val="lt2"/>
                </a:solidFill>
                <a:latin typeface="Open Sans"/>
                <a:ea typeface="Open Sans"/>
                <a:cs typeface="Open Sans"/>
                <a:sym typeface="Open Sans"/>
              </a:defRPr>
            </a:lvl8pPr>
            <a:lvl9pPr marL="0" lvl="8" indent="0" algn="r">
              <a:spcBef>
                <a:spcPts val="0"/>
              </a:spcBef>
              <a:buNone/>
              <a:defRPr sz="1200" b="0" i="0" u="none" strike="noStrike" cap="none">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49"/>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1" name="Google Shape;41;p49"/>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5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5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5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5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5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79" name="Google Shape;79;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6"/>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6"/>
          <p:cNvGrpSpPr/>
          <p:nvPr/>
        </p:nvGrpSpPr>
        <p:grpSpPr>
          <a:xfrm>
            <a:off x="11601300" y="0"/>
            <a:ext cx="593325" cy="3948265"/>
            <a:chOff x="11601300" y="0"/>
            <a:chExt cx="593325" cy="3948265"/>
          </a:xfrm>
        </p:grpSpPr>
        <p:pic>
          <p:nvPicPr>
            <p:cNvPr id="17" name="Google Shape;17;p46"/>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46"/>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4.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1.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en.wikipedia.org/wiki/Image:Thomasbayes.jpg"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youtube.com/watch?v=M8MJFrdfGe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a:t>Probabilities and Language Models</a:t>
            </a:r>
            <a:endParaRPr/>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Models</a:t>
            </a:r>
            <a:endParaRPr/>
          </a:p>
        </p:txBody>
      </p:sp>
      <p:sp>
        <p:nvSpPr>
          <p:cNvPr id="167" name="Google Shape;167;p9"/>
          <p:cNvSpPr txBox="1">
            <a:spLocks noGrp="1"/>
          </p:cNvSpPr>
          <p:nvPr>
            <p:ph type="body" idx="1"/>
          </p:nvPr>
        </p:nvSpPr>
        <p:spPr>
          <a:xfrm>
            <a:off x="433388" y="1568450"/>
            <a:ext cx="5278437" cy="48006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A probabilistic model is a joint distribution over a set of random variables</a:t>
            </a:r>
            <a:endParaRPr/>
          </a:p>
          <a:p>
            <a:pPr marL="685800" lvl="1" indent="-114300" algn="l" rtl="0">
              <a:lnSpc>
                <a:spcPct val="80000"/>
              </a:lnSpc>
              <a:spcBef>
                <a:spcPts val="500"/>
              </a:spcBef>
              <a:spcAft>
                <a:spcPts val="0"/>
              </a:spcAft>
              <a:buClr>
                <a:schemeClr val="dk1"/>
              </a:buClr>
              <a:buSzPts val="1800"/>
              <a:buNone/>
            </a:pPr>
            <a:endParaRPr sz="1800"/>
          </a:p>
          <a:p>
            <a:pPr marL="0" lvl="0" indent="0" algn="l" rtl="0">
              <a:lnSpc>
                <a:spcPct val="80000"/>
              </a:lnSpc>
              <a:spcBef>
                <a:spcPts val="1000"/>
              </a:spcBef>
              <a:spcAft>
                <a:spcPts val="0"/>
              </a:spcAft>
              <a:buClr>
                <a:schemeClr val="dk1"/>
              </a:buClr>
              <a:buSzPts val="2000"/>
              <a:buNone/>
            </a:pPr>
            <a:r>
              <a:rPr lang="en-US" sz="2000"/>
              <a:t>Probabilistic models:</a:t>
            </a:r>
            <a:endParaRPr/>
          </a:p>
          <a:p>
            <a:pPr marL="685800" lvl="1" indent="-228600" algn="l" rtl="0">
              <a:lnSpc>
                <a:spcPct val="80000"/>
              </a:lnSpc>
              <a:spcBef>
                <a:spcPts val="500"/>
              </a:spcBef>
              <a:spcAft>
                <a:spcPts val="0"/>
              </a:spcAft>
              <a:buClr>
                <a:schemeClr val="dk1"/>
              </a:buClr>
              <a:buSzPts val="1800"/>
              <a:buChar char="•"/>
            </a:pPr>
            <a:r>
              <a:rPr lang="en-US" sz="1800"/>
              <a:t>(Random) variables with domains </a:t>
            </a:r>
            <a:endParaRPr/>
          </a:p>
          <a:p>
            <a:pPr marL="685800" lvl="1" indent="-228600" algn="l" rtl="0">
              <a:lnSpc>
                <a:spcPct val="80000"/>
              </a:lnSpc>
              <a:spcBef>
                <a:spcPts val="500"/>
              </a:spcBef>
              <a:spcAft>
                <a:spcPts val="0"/>
              </a:spcAft>
              <a:buClr>
                <a:schemeClr val="dk1"/>
              </a:buClr>
              <a:buSzPts val="1800"/>
              <a:buChar char="•"/>
            </a:pPr>
            <a:r>
              <a:rPr lang="en-US" sz="1800"/>
              <a:t>Assignments are called </a:t>
            </a:r>
            <a:r>
              <a:rPr lang="en-US" sz="1800" i="1"/>
              <a:t>outcomes</a:t>
            </a:r>
            <a:endParaRPr/>
          </a:p>
          <a:p>
            <a:pPr marL="685800" lvl="1" indent="-228600" algn="l" rtl="0">
              <a:lnSpc>
                <a:spcPct val="80000"/>
              </a:lnSpc>
              <a:spcBef>
                <a:spcPts val="500"/>
              </a:spcBef>
              <a:spcAft>
                <a:spcPts val="0"/>
              </a:spcAft>
              <a:buClr>
                <a:schemeClr val="dk1"/>
              </a:buClr>
              <a:buSzPts val="1800"/>
              <a:buChar char="•"/>
            </a:pPr>
            <a:r>
              <a:rPr lang="en-US" sz="1800"/>
              <a:t>Joint distributions: say whether assignments (outcomes) are likely</a:t>
            </a:r>
            <a:endParaRPr/>
          </a:p>
          <a:p>
            <a:pPr marL="685800" lvl="1" indent="-228600" algn="l" rtl="0">
              <a:lnSpc>
                <a:spcPct val="80000"/>
              </a:lnSpc>
              <a:spcBef>
                <a:spcPts val="500"/>
              </a:spcBef>
              <a:spcAft>
                <a:spcPts val="0"/>
              </a:spcAft>
              <a:buClr>
                <a:schemeClr val="dk1"/>
              </a:buClr>
              <a:buSzPts val="1800"/>
              <a:buChar char="•"/>
            </a:pPr>
            <a:r>
              <a:rPr lang="en-US" sz="1800" i="1"/>
              <a:t>Normalized:</a:t>
            </a:r>
            <a:r>
              <a:rPr lang="en-US" sz="1800"/>
              <a:t> sum to 1.0</a:t>
            </a:r>
            <a:endParaRPr/>
          </a:p>
          <a:p>
            <a:pPr marL="685800" lvl="1" indent="-228600" algn="l" rtl="0">
              <a:lnSpc>
                <a:spcPct val="80000"/>
              </a:lnSpc>
              <a:spcBef>
                <a:spcPts val="500"/>
              </a:spcBef>
              <a:spcAft>
                <a:spcPts val="0"/>
              </a:spcAft>
              <a:buClr>
                <a:schemeClr val="dk1"/>
              </a:buClr>
              <a:buSzPts val="1800"/>
              <a:buChar char="•"/>
            </a:pPr>
            <a:r>
              <a:rPr lang="en-US" sz="1800"/>
              <a:t>Ideally: only certain variables directly interact</a:t>
            </a:r>
            <a:endParaRPr/>
          </a:p>
          <a:p>
            <a:pPr marL="0" lvl="0" indent="0" algn="l" rtl="0">
              <a:lnSpc>
                <a:spcPct val="80000"/>
              </a:lnSpc>
              <a:spcBef>
                <a:spcPts val="1000"/>
              </a:spcBef>
              <a:spcAft>
                <a:spcPts val="0"/>
              </a:spcAft>
              <a:buClr>
                <a:schemeClr val="dk1"/>
              </a:buClr>
              <a:buSzPts val="2000"/>
              <a:buNone/>
            </a:pPr>
            <a:endParaRPr sz="2000"/>
          </a:p>
        </p:txBody>
      </p:sp>
      <p:graphicFrame>
        <p:nvGraphicFramePr>
          <p:cNvPr id="168" name="Google Shape;168;p9"/>
          <p:cNvGraphicFramePr/>
          <p:nvPr/>
        </p:nvGraphicFramePr>
        <p:xfrm>
          <a:off x="5773738" y="1908175"/>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9" name="Google Shape;169;p9"/>
          <p:cNvSpPr txBox="1"/>
          <p:nvPr/>
        </p:nvSpPr>
        <p:spPr>
          <a:xfrm>
            <a:off x="5989638" y="1425575"/>
            <a:ext cx="2403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Distribution over T,W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Events</a:t>
            </a:r>
            <a:endParaRPr/>
          </a:p>
        </p:txBody>
      </p:sp>
      <p:sp>
        <p:nvSpPr>
          <p:cNvPr id="176" name="Google Shape;176;p10"/>
          <p:cNvSpPr txBox="1">
            <a:spLocks noGrp="1"/>
          </p:cNvSpPr>
          <p:nvPr>
            <p:ph type="body" idx="1"/>
          </p:nvPr>
        </p:nvSpPr>
        <p:spPr>
          <a:xfrm>
            <a:off x="457200" y="1428868"/>
            <a:ext cx="5937860" cy="5124332"/>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200"/>
              <a:buNone/>
            </a:pPr>
            <a:r>
              <a:rPr lang="en-US" sz="2200"/>
              <a:t>An </a:t>
            </a:r>
            <a:r>
              <a:rPr lang="en-US" sz="2200" i="1"/>
              <a:t>event</a:t>
            </a:r>
            <a:r>
              <a:rPr lang="en-US" sz="2200"/>
              <a:t> is a set E of outcomes</a:t>
            </a:r>
            <a:endParaRPr/>
          </a:p>
          <a:p>
            <a:pPr marL="0" lvl="0" indent="0" algn="l" rtl="0">
              <a:lnSpc>
                <a:spcPct val="80000"/>
              </a:lnSpc>
              <a:spcBef>
                <a:spcPts val="1000"/>
              </a:spcBef>
              <a:spcAft>
                <a:spcPts val="0"/>
              </a:spcAft>
              <a:buClr>
                <a:schemeClr val="dk1"/>
              </a:buClr>
              <a:buSzPts val="2200"/>
              <a:buNone/>
            </a:pPr>
            <a:endParaRPr sz="2200"/>
          </a:p>
          <a:p>
            <a:pPr marL="3657417" lvl="8"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From a joint distribution, we can calculate the probability of any event</a:t>
            </a:r>
            <a:endParaRPr/>
          </a:p>
          <a:p>
            <a:pPr marL="685800" lvl="1" indent="-228600" algn="l" rtl="0">
              <a:lnSpc>
                <a:spcPct val="80000"/>
              </a:lnSpc>
              <a:spcBef>
                <a:spcPts val="500"/>
              </a:spcBef>
              <a:spcAft>
                <a:spcPts val="0"/>
              </a:spcAft>
              <a:buClr>
                <a:schemeClr val="dk1"/>
              </a:buClr>
              <a:buSzPts val="2200"/>
              <a:buChar char="•"/>
            </a:pPr>
            <a:r>
              <a:rPr lang="en-US" sz="2200"/>
              <a:t>Probability that it’s hot AND sunny?</a:t>
            </a:r>
            <a:endParaRPr/>
          </a:p>
          <a:p>
            <a:pPr marL="457200" lvl="1" indent="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a:t>
            </a:r>
            <a:endParaRPr/>
          </a:p>
          <a:p>
            <a:pPr marL="685800" lvl="1" indent="-8890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 OR sunny?</a:t>
            </a:r>
            <a:endParaRPr/>
          </a:p>
          <a:p>
            <a:pPr marL="457176" lvl="1"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Typically, the events we care about are </a:t>
            </a:r>
            <a:r>
              <a:rPr lang="en-US" sz="2200" i="1"/>
              <a:t>partial assignments</a:t>
            </a:r>
            <a:r>
              <a:rPr lang="en-US" sz="2200"/>
              <a:t>, like P(T=hot)</a:t>
            </a:r>
            <a:endParaRPr/>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Font typeface="Noto Sans Symbols"/>
              <a:buNone/>
            </a:pPr>
            <a:r>
              <a:rPr lang="en-US" sz="2200"/>
              <a:t> </a:t>
            </a:r>
            <a:endParaRPr/>
          </a:p>
        </p:txBody>
      </p:sp>
      <p:graphicFrame>
        <p:nvGraphicFramePr>
          <p:cNvPr id="177" name="Google Shape;177;p10"/>
          <p:cNvGraphicFramePr/>
          <p:nvPr/>
        </p:nvGraphicFramePr>
        <p:xfrm>
          <a:off x="8226236" y="3451800"/>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78" name="Google Shape;178;p10" descr="txp_fig"/>
          <p:cNvPicPr preferRelativeResize="0"/>
          <p:nvPr/>
        </p:nvPicPr>
        <p:blipFill rotWithShape="1">
          <a:blip r:embed="rId3">
            <a:alphaModFix/>
          </a:blip>
          <a:srcRect/>
          <a:stretch/>
        </p:blipFill>
        <p:spPr>
          <a:xfrm>
            <a:off x="1189487" y="2131330"/>
            <a:ext cx="4049019" cy="625771"/>
          </a:xfrm>
          <a:prstGeom prst="rect">
            <a:avLst/>
          </a:prstGeom>
          <a:noFill/>
          <a:ln>
            <a:noFill/>
          </a:ln>
        </p:spPr>
      </p:pic>
      <p:pic>
        <p:nvPicPr>
          <p:cNvPr id="179" name="Google Shape;179;p10" descr="txp_fig"/>
          <p:cNvPicPr preferRelativeResize="0"/>
          <p:nvPr/>
        </p:nvPicPr>
        <p:blipFill rotWithShape="1">
          <a:blip r:embed="rId4">
            <a:alphaModFix/>
          </a:blip>
          <a:srcRect/>
          <a:stretch/>
        </p:blipFill>
        <p:spPr>
          <a:xfrm>
            <a:off x="9077477" y="295618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Marginal Distributions</a:t>
            </a:r>
            <a:endParaRPr/>
          </a:p>
        </p:txBody>
      </p:sp>
      <p:sp>
        <p:nvSpPr>
          <p:cNvPr id="186" name="Google Shape;186;p11"/>
          <p:cNvSpPr txBox="1">
            <a:spLocks noGrp="1"/>
          </p:cNvSpPr>
          <p:nvPr>
            <p:ph type="body" idx="4294967295"/>
          </p:nvPr>
        </p:nvSpPr>
        <p:spPr>
          <a:xfrm>
            <a:off x="0" y="1452563"/>
            <a:ext cx="7824788" cy="45259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Marginal distributions are sub-tables which eliminate variables </a:t>
            </a:r>
            <a:endParaRPr/>
          </a:p>
          <a:p>
            <a:pPr marL="0" lvl="0" indent="0" algn="l" rtl="0">
              <a:lnSpc>
                <a:spcPct val="90000"/>
              </a:lnSpc>
              <a:spcBef>
                <a:spcPts val="1000"/>
              </a:spcBef>
              <a:spcAft>
                <a:spcPts val="0"/>
              </a:spcAft>
              <a:buClr>
                <a:schemeClr val="dk1"/>
              </a:buClr>
              <a:buSzPts val="2000"/>
              <a:buNone/>
            </a:pPr>
            <a:r>
              <a:rPr lang="en-US" sz="2000"/>
              <a:t>Marginalization (summing out): Combine collapsed rows by adding</a:t>
            </a:r>
            <a:endParaRPr/>
          </a:p>
        </p:txBody>
      </p:sp>
      <p:graphicFrame>
        <p:nvGraphicFramePr>
          <p:cNvPr id="187" name="Google Shape;187;p11"/>
          <p:cNvGraphicFramePr/>
          <p:nvPr/>
        </p:nvGraphicFramePr>
        <p:xfrm>
          <a:off x="343549" y="330081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88" name="Google Shape;188;p11"/>
          <p:cNvGraphicFramePr/>
          <p:nvPr/>
        </p:nvGraphicFramePr>
        <p:xfrm>
          <a:off x="7148913" y="27197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89" name="Google Shape;189;p11"/>
          <p:cNvGraphicFramePr/>
          <p:nvPr/>
        </p:nvGraphicFramePr>
        <p:xfrm>
          <a:off x="7148913" y="45485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190" name="Google Shape;190;p11"/>
          <p:cNvCxnSpPr/>
          <p:nvPr/>
        </p:nvCxnSpPr>
        <p:spPr>
          <a:xfrm>
            <a:off x="3700875" y="3422589"/>
            <a:ext cx="2743200" cy="0"/>
          </a:xfrm>
          <a:prstGeom prst="straightConnector1">
            <a:avLst/>
          </a:prstGeom>
          <a:noFill/>
          <a:ln w="76200" cap="flat" cmpd="sng">
            <a:solidFill>
              <a:schemeClr val="dk1"/>
            </a:solidFill>
            <a:prstDash val="solid"/>
            <a:round/>
            <a:headEnd type="none" w="med" len="med"/>
            <a:tailEnd type="triangle" w="med" len="med"/>
          </a:ln>
        </p:spPr>
      </p:cxnSp>
      <p:cxnSp>
        <p:nvCxnSpPr>
          <p:cNvPr id="191" name="Google Shape;191;p11"/>
          <p:cNvCxnSpPr/>
          <p:nvPr/>
        </p:nvCxnSpPr>
        <p:spPr>
          <a:xfrm>
            <a:off x="3700875" y="4993329"/>
            <a:ext cx="2743200" cy="0"/>
          </a:xfrm>
          <a:prstGeom prst="straightConnector1">
            <a:avLst/>
          </a:prstGeom>
          <a:noFill/>
          <a:ln w="76200" cap="flat" cmpd="sng">
            <a:solidFill>
              <a:schemeClr val="dk1"/>
            </a:solidFill>
            <a:prstDash val="solid"/>
            <a:round/>
            <a:headEnd type="none" w="med" len="med"/>
            <a:tailEnd type="triangle" w="med" len="med"/>
          </a:ln>
        </p:spPr>
      </p:cxnSp>
      <p:pic>
        <p:nvPicPr>
          <p:cNvPr id="192" name="Google Shape;192;p11" descr="txp_fig"/>
          <p:cNvPicPr preferRelativeResize="0"/>
          <p:nvPr/>
        </p:nvPicPr>
        <p:blipFill rotWithShape="1">
          <a:blip r:embed="rId3">
            <a:alphaModFix/>
          </a:blip>
          <a:srcRect/>
          <a:stretch/>
        </p:blipFill>
        <p:spPr>
          <a:xfrm>
            <a:off x="1151587" y="2842024"/>
            <a:ext cx="1177925" cy="298450"/>
          </a:xfrm>
          <a:prstGeom prst="rect">
            <a:avLst/>
          </a:prstGeom>
          <a:noFill/>
          <a:ln>
            <a:noFill/>
          </a:ln>
        </p:spPr>
      </p:pic>
      <p:pic>
        <p:nvPicPr>
          <p:cNvPr id="193" name="Google Shape;193;p11" descr="txp_fig"/>
          <p:cNvPicPr preferRelativeResize="0"/>
          <p:nvPr/>
        </p:nvPicPr>
        <p:blipFill rotWithShape="1">
          <a:blip r:embed="rId4">
            <a:alphaModFix/>
          </a:blip>
          <a:srcRect/>
          <a:stretch/>
        </p:blipFill>
        <p:spPr>
          <a:xfrm>
            <a:off x="3734213" y="3671826"/>
            <a:ext cx="2433637" cy="566738"/>
          </a:xfrm>
          <a:prstGeom prst="rect">
            <a:avLst/>
          </a:prstGeom>
          <a:noFill/>
          <a:ln>
            <a:noFill/>
          </a:ln>
        </p:spPr>
      </p:pic>
      <p:pic>
        <p:nvPicPr>
          <p:cNvPr id="194" name="Google Shape;194;p11" descr="txp_fig"/>
          <p:cNvPicPr preferRelativeResize="0"/>
          <p:nvPr/>
        </p:nvPicPr>
        <p:blipFill rotWithShape="1">
          <a:blip r:embed="rId5">
            <a:alphaModFix/>
          </a:blip>
          <a:srcRect/>
          <a:stretch/>
        </p:blipFill>
        <p:spPr>
          <a:xfrm>
            <a:off x="7726763" y="2314974"/>
            <a:ext cx="731838" cy="298450"/>
          </a:xfrm>
          <a:prstGeom prst="rect">
            <a:avLst/>
          </a:prstGeom>
          <a:noFill/>
          <a:ln>
            <a:noFill/>
          </a:ln>
        </p:spPr>
      </p:pic>
      <p:pic>
        <p:nvPicPr>
          <p:cNvPr id="195" name="Google Shape;195;p11" descr="txp_fig"/>
          <p:cNvPicPr preferRelativeResize="0"/>
          <p:nvPr/>
        </p:nvPicPr>
        <p:blipFill rotWithShape="1">
          <a:blip r:embed="rId6">
            <a:alphaModFix/>
          </a:blip>
          <a:srcRect/>
          <a:stretch/>
        </p:blipFill>
        <p:spPr>
          <a:xfrm>
            <a:off x="3726275" y="5223516"/>
            <a:ext cx="2462213" cy="596900"/>
          </a:xfrm>
          <a:prstGeom prst="rect">
            <a:avLst/>
          </a:prstGeom>
          <a:noFill/>
          <a:ln>
            <a:noFill/>
          </a:ln>
        </p:spPr>
      </p:pic>
      <p:pic>
        <p:nvPicPr>
          <p:cNvPr id="196" name="Google Shape;196;p11" descr="txp_fig"/>
          <p:cNvPicPr preferRelativeResize="0"/>
          <p:nvPr/>
        </p:nvPicPr>
        <p:blipFill rotWithShape="1">
          <a:blip r:embed="rId7">
            <a:alphaModFix/>
          </a:blip>
          <a:srcRect/>
          <a:stretch/>
        </p:blipFill>
        <p:spPr>
          <a:xfrm>
            <a:off x="7625163" y="4143774"/>
            <a:ext cx="850900" cy="298450"/>
          </a:xfrm>
          <a:prstGeom prst="rect">
            <a:avLst/>
          </a:prstGeom>
          <a:noFill/>
          <a:ln>
            <a:noFill/>
          </a:ln>
        </p:spPr>
      </p:pic>
      <p:pic>
        <p:nvPicPr>
          <p:cNvPr id="197" name="Google Shape;197;p11" descr="txp_fig"/>
          <p:cNvPicPr preferRelativeResize="0"/>
          <p:nvPr/>
        </p:nvPicPr>
        <p:blipFill rotWithShape="1">
          <a:blip r:embed="rId8">
            <a:alphaModFix/>
          </a:blip>
          <a:srcRect/>
          <a:stretch/>
        </p:blipFill>
        <p:spPr>
          <a:xfrm>
            <a:off x="875919" y="6227761"/>
            <a:ext cx="5716588" cy="611188"/>
          </a:xfrm>
          <a:prstGeom prst="rect">
            <a:avLst/>
          </a:prstGeom>
          <a:noFill/>
          <a:ln>
            <a:noFill/>
          </a:ln>
        </p:spPr>
      </p:pic>
      <p:pic>
        <p:nvPicPr>
          <p:cNvPr id="198" name="Google Shape;198;p11"/>
          <p:cNvPicPr preferRelativeResize="0"/>
          <p:nvPr/>
        </p:nvPicPr>
        <p:blipFill rotWithShape="1">
          <a:blip r:embed="rId9">
            <a:alphaModFix/>
          </a:blip>
          <a:srcRect/>
          <a:stretch/>
        </p:blipFill>
        <p:spPr>
          <a:xfrm>
            <a:off x="9237642" y="1144880"/>
            <a:ext cx="2954357" cy="19353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2"/>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Probabilities</a:t>
            </a:r>
            <a:endParaRPr/>
          </a:p>
        </p:txBody>
      </p:sp>
      <p:sp>
        <p:nvSpPr>
          <p:cNvPr id="205" name="Google Shape;205;p12"/>
          <p:cNvSpPr txBox="1">
            <a:spLocks noGrp="1"/>
          </p:cNvSpPr>
          <p:nvPr>
            <p:ph type="body" idx="4294967295"/>
          </p:nvPr>
        </p:nvSpPr>
        <p:spPr>
          <a:xfrm>
            <a:off x="0" y="1292225"/>
            <a:ext cx="8562975" cy="4681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simple relation between joint and conditional probabilities</a:t>
            </a:r>
            <a:endParaRPr/>
          </a:p>
          <a:p>
            <a:pPr marL="685800" lvl="1" indent="-228600" algn="l" rtl="0">
              <a:lnSpc>
                <a:spcPct val="90000"/>
              </a:lnSpc>
              <a:spcBef>
                <a:spcPts val="500"/>
              </a:spcBef>
              <a:spcAft>
                <a:spcPts val="0"/>
              </a:spcAft>
              <a:buClr>
                <a:schemeClr val="accent2"/>
              </a:buClr>
              <a:buSzPts val="2000"/>
              <a:buChar char="•"/>
            </a:pPr>
            <a:r>
              <a:rPr lang="en-US" sz="2000">
                <a:solidFill>
                  <a:schemeClr val="accent2"/>
                </a:solidFill>
              </a:rPr>
              <a:t>In fact, this is taken as the </a:t>
            </a:r>
            <a:r>
              <a:rPr lang="en-US" sz="2000" i="1">
                <a:solidFill>
                  <a:schemeClr val="accent2"/>
                </a:solidFill>
              </a:rPr>
              <a:t>definition</a:t>
            </a:r>
            <a:r>
              <a:rPr lang="en-US" sz="2000">
                <a:solidFill>
                  <a:schemeClr val="accent2"/>
                </a:solidFill>
              </a:rPr>
              <a:t> of a conditional probability</a:t>
            </a:r>
            <a:endParaRPr/>
          </a:p>
        </p:txBody>
      </p:sp>
      <p:pic>
        <p:nvPicPr>
          <p:cNvPr id="206" name="Google Shape;206;p12" descr="txp_fig"/>
          <p:cNvPicPr preferRelativeResize="0"/>
          <p:nvPr/>
        </p:nvPicPr>
        <p:blipFill rotWithShape="1">
          <a:blip r:embed="rId3">
            <a:alphaModFix/>
          </a:blip>
          <a:srcRect/>
          <a:stretch/>
        </p:blipFill>
        <p:spPr>
          <a:xfrm>
            <a:off x="1058863" y="2740025"/>
            <a:ext cx="2373312" cy="731838"/>
          </a:xfrm>
          <a:prstGeom prst="rect">
            <a:avLst/>
          </a:prstGeom>
          <a:noFill/>
          <a:ln>
            <a:noFill/>
          </a:ln>
        </p:spPr>
      </p:pic>
      <p:graphicFrame>
        <p:nvGraphicFramePr>
          <p:cNvPr id="207" name="Google Shape;207;p12"/>
          <p:cNvGraphicFramePr/>
          <p:nvPr/>
        </p:nvGraphicFramePr>
        <p:xfrm>
          <a:off x="762000" y="4576763"/>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0.2</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0.3</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08" name="Google Shape;208;p12" descr="txp_fig"/>
          <p:cNvPicPr preferRelativeResize="0"/>
          <p:nvPr/>
        </p:nvPicPr>
        <p:blipFill rotWithShape="1">
          <a:blip r:embed="rId4">
            <a:alphaModFix/>
          </a:blip>
          <a:srcRect/>
          <a:stretch/>
        </p:blipFill>
        <p:spPr>
          <a:xfrm>
            <a:off x="1570038" y="4191000"/>
            <a:ext cx="1179512" cy="298450"/>
          </a:xfrm>
          <a:prstGeom prst="rect">
            <a:avLst/>
          </a:prstGeom>
          <a:noFill/>
          <a:ln>
            <a:noFill/>
          </a:ln>
        </p:spPr>
      </p:pic>
      <p:pic>
        <p:nvPicPr>
          <p:cNvPr id="209" name="Google Shape;209;p12" descr="txp_fig.png"/>
          <p:cNvPicPr preferRelativeResize="0"/>
          <p:nvPr/>
        </p:nvPicPr>
        <p:blipFill rotWithShape="1">
          <a:blip r:embed="rId5">
            <a:alphaModFix/>
          </a:blip>
          <a:srcRect/>
          <a:stretch/>
        </p:blipFill>
        <p:spPr>
          <a:xfrm>
            <a:off x="4268332" y="4885634"/>
            <a:ext cx="3269608" cy="313524"/>
          </a:xfrm>
          <a:prstGeom prst="rect">
            <a:avLst/>
          </a:prstGeom>
          <a:noFill/>
          <a:ln>
            <a:noFill/>
          </a:ln>
        </p:spPr>
      </p:pic>
      <p:grpSp>
        <p:nvGrpSpPr>
          <p:cNvPr id="210" name="Google Shape;210;p12"/>
          <p:cNvGrpSpPr/>
          <p:nvPr/>
        </p:nvGrpSpPr>
        <p:grpSpPr>
          <a:xfrm>
            <a:off x="5487969" y="2373931"/>
            <a:ext cx="3174853" cy="2154643"/>
            <a:chOff x="5487969" y="2256706"/>
            <a:chExt cx="3174853" cy="2154643"/>
          </a:xfrm>
        </p:grpSpPr>
        <p:grpSp>
          <p:nvGrpSpPr>
            <p:cNvPr id="211" name="Google Shape;211;p12"/>
            <p:cNvGrpSpPr/>
            <p:nvPr/>
          </p:nvGrpSpPr>
          <p:grpSpPr>
            <a:xfrm>
              <a:off x="6021149" y="2655489"/>
              <a:ext cx="2197100" cy="1272154"/>
              <a:chOff x="5105400" y="2512724"/>
              <a:chExt cx="2895600" cy="1676400"/>
            </a:xfrm>
          </p:grpSpPr>
          <p:sp>
            <p:nvSpPr>
              <p:cNvPr id="212" name="Google Shape;212;p12"/>
              <p:cNvSpPr/>
              <p:nvPr/>
            </p:nvSpPr>
            <p:spPr>
              <a:xfrm>
                <a:off x="5105400" y="2512724"/>
                <a:ext cx="1828800" cy="1676400"/>
              </a:xfrm>
              <a:prstGeom prst="ellipse">
                <a:avLst/>
              </a:prstGeom>
              <a:solidFill>
                <a:srgbClr val="3333FF">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13" name="Google Shape;213;p12"/>
              <p:cNvSpPr/>
              <p:nvPr/>
            </p:nvSpPr>
            <p:spPr>
              <a:xfrm>
                <a:off x="6172200" y="2512724"/>
                <a:ext cx="1828800" cy="1676400"/>
              </a:xfrm>
              <a:prstGeom prst="ellipse">
                <a:avLst/>
              </a:prstGeom>
              <a:solidFill>
                <a:srgbClr val="FF3300">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214" name="Google Shape;214;p12"/>
            <p:cNvSpPr/>
            <p:nvPr/>
          </p:nvSpPr>
          <p:spPr>
            <a:xfrm>
              <a:off x="5487969" y="2256706"/>
              <a:ext cx="3174853" cy="2154643"/>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5" name="Google Shape;215;p12"/>
            <p:cNvSpPr txBox="1"/>
            <p:nvPr/>
          </p:nvSpPr>
          <p:spPr>
            <a:xfrm>
              <a:off x="7302170" y="3957739"/>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9786"/>
                  </a:solidFill>
                  <a:latin typeface="Calibri"/>
                  <a:ea typeface="Calibri"/>
                  <a:cs typeface="Calibri"/>
                  <a:sym typeface="Calibri"/>
                </a:rPr>
                <a:t>P(b)</a:t>
              </a:r>
              <a:endParaRPr/>
            </a:p>
          </p:txBody>
        </p:sp>
        <p:sp>
          <p:nvSpPr>
            <p:cNvPr id="216" name="Google Shape;216;p12"/>
            <p:cNvSpPr txBox="1"/>
            <p:nvPr/>
          </p:nvSpPr>
          <p:spPr>
            <a:xfrm>
              <a:off x="6286678" y="3951376"/>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accent2"/>
                  </a:solidFill>
                  <a:latin typeface="Calibri"/>
                  <a:ea typeface="Calibri"/>
                  <a:cs typeface="Calibri"/>
                  <a:sym typeface="Calibri"/>
                </a:rPr>
                <a:t>P(a)</a:t>
              </a:r>
              <a:endParaRPr/>
            </a:p>
          </p:txBody>
        </p:sp>
        <p:sp>
          <p:nvSpPr>
            <p:cNvPr id="217" name="Google Shape;217;p12"/>
            <p:cNvSpPr txBox="1"/>
            <p:nvPr/>
          </p:nvSpPr>
          <p:spPr>
            <a:xfrm>
              <a:off x="6767902" y="2289341"/>
              <a:ext cx="8620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E57071"/>
                  </a:solidFill>
                  <a:latin typeface="Calibri"/>
                  <a:ea typeface="Calibri"/>
                  <a:cs typeface="Calibri"/>
                  <a:sym typeface="Calibri"/>
                </a:rPr>
                <a:t>P(a,b)</a:t>
              </a:r>
              <a:endParaRPr/>
            </a:p>
          </p:txBody>
        </p:sp>
      </p:grpSp>
      <p:pic>
        <p:nvPicPr>
          <p:cNvPr id="218" name="Google Shape;218;p12" descr="txp_fig.png"/>
          <p:cNvPicPr preferRelativeResize="0"/>
          <p:nvPr/>
        </p:nvPicPr>
        <p:blipFill rotWithShape="1">
          <a:blip r:embed="rId6">
            <a:alphaModFix/>
          </a:blip>
          <a:srcRect/>
          <a:stretch/>
        </p:blipFill>
        <p:spPr>
          <a:xfrm>
            <a:off x="6734883" y="4686487"/>
            <a:ext cx="2836647" cy="731556"/>
          </a:xfrm>
          <a:prstGeom prst="rect">
            <a:avLst/>
          </a:prstGeom>
          <a:noFill/>
          <a:ln>
            <a:noFill/>
          </a:ln>
        </p:spPr>
      </p:pic>
      <p:pic>
        <p:nvPicPr>
          <p:cNvPr id="219" name="Google Shape;219;p12" descr="txp_fig.png"/>
          <p:cNvPicPr preferRelativeResize="0"/>
          <p:nvPr/>
        </p:nvPicPr>
        <p:blipFill rotWithShape="1">
          <a:blip r:embed="rId7">
            <a:alphaModFix/>
          </a:blip>
          <a:srcRect/>
          <a:stretch/>
        </p:blipFill>
        <p:spPr>
          <a:xfrm>
            <a:off x="9713115" y="4702804"/>
            <a:ext cx="836064" cy="656907"/>
          </a:xfrm>
          <a:prstGeom prst="rect">
            <a:avLst/>
          </a:prstGeom>
          <a:noFill/>
          <a:ln>
            <a:noFill/>
          </a:ln>
        </p:spPr>
      </p:pic>
      <p:pic>
        <p:nvPicPr>
          <p:cNvPr id="220" name="Google Shape;220;p12" descr="txp_fig.png"/>
          <p:cNvPicPr preferRelativeResize="0"/>
          <p:nvPr/>
        </p:nvPicPr>
        <p:blipFill rotWithShape="1">
          <a:blip r:embed="rId8">
            <a:alphaModFix/>
          </a:blip>
          <a:srcRect/>
          <a:stretch/>
        </p:blipFill>
        <p:spPr>
          <a:xfrm>
            <a:off x="10825435" y="4923246"/>
            <a:ext cx="821135" cy="223946"/>
          </a:xfrm>
          <a:prstGeom prst="rect">
            <a:avLst/>
          </a:prstGeom>
          <a:noFill/>
          <a:ln>
            <a:noFill/>
          </a:ln>
        </p:spPr>
      </p:pic>
      <p:pic>
        <p:nvPicPr>
          <p:cNvPr id="221" name="Google Shape;221;p12" descr="txp_fig.png"/>
          <p:cNvPicPr preferRelativeResize="0"/>
          <p:nvPr/>
        </p:nvPicPr>
        <p:blipFill rotWithShape="1">
          <a:blip r:embed="rId9">
            <a:alphaModFix/>
          </a:blip>
          <a:srcRect/>
          <a:stretch/>
        </p:blipFill>
        <p:spPr>
          <a:xfrm>
            <a:off x="5007662" y="5802804"/>
            <a:ext cx="5643434" cy="298594"/>
          </a:xfrm>
          <a:prstGeom prst="rect">
            <a:avLst/>
          </a:prstGeom>
          <a:noFill/>
          <a:ln>
            <a:noFill/>
          </a:ln>
        </p:spPr>
      </p:pic>
      <p:pic>
        <p:nvPicPr>
          <p:cNvPr id="222" name="Google Shape;222;p12" descr="txp_fig.png"/>
          <p:cNvPicPr preferRelativeResize="0"/>
          <p:nvPr/>
        </p:nvPicPr>
        <p:blipFill rotWithShape="1">
          <a:blip r:embed="rId10">
            <a:alphaModFix/>
          </a:blip>
          <a:srcRect/>
          <a:stretch/>
        </p:blipFill>
        <p:spPr>
          <a:xfrm>
            <a:off x="4987759" y="6306751"/>
            <a:ext cx="1701988" cy="253805"/>
          </a:xfrm>
          <a:prstGeom prst="rect">
            <a:avLst/>
          </a:prstGeom>
          <a:noFill/>
          <a:ln>
            <a:noFill/>
          </a:ln>
        </p:spPr>
      </p:pic>
      <p:pic>
        <p:nvPicPr>
          <p:cNvPr id="223" name="Google Shape;223;p12" descr="txp_fig.png"/>
          <p:cNvPicPr preferRelativeResize="0"/>
          <p:nvPr/>
        </p:nvPicPr>
        <p:blipFill rotWithShape="1">
          <a:blip r:embed="rId11">
            <a:alphaModFix/>
          </a:blip>
          <a:srcRect/>
          <a:stretch/>
        </p:blipFill>
        <p:spPr>
          <a:xfrm>
            <a:off x="6926023" y="6311728"/>
            <a:ext cx="806205" cy="223946"/>
          </a:xfrm>
          <a:prstGeom prst="rect">
            <a:avLst/>
          </a:prstGeom>
          <a:noFill/>
          <a:ln>
            <a:noFill/>
          </a:ln>
        </p:spPr>
      </p:pic>
      <p:sp>
        <p:nvSpPr>
          <p:cNvPr id="224" name="Google Shape;224;p12"/>
          <p:cNvSpPr/>
          <p:nvPr/>
        </p:nvSpPr>
        <p:spPr>
          <a:xfrm>
            <a:off x="4784956" y="5704129"/>
            <a:ext cx="6020880" cy="997942"/>
          </a:xfrm>
          <a:prstGeom prst="wedgeRectCallout">
            <a:avLst>
              <a:gd name="adj1" fmla="val -1035"/>
              <a:gd name="adj2" fmla="val -81872"/>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Distributions</a:t>
            </a:r>
            <a:endParaRPr/>
          </a:p>
        </p:txBody>
      </p:sp>
      <p:sp>
        <p:nvSpPr>
          <p:cNvPr id="231" name="Google Shape;231;p13"/>
          <p:cNvSpPr txBox="1">
            <a:spLocks noGrp="1"/>
          </p:cNvSpPr>
          <p:nvPr>
            <p:ph type="body" idx="1"/>
          </p:nvPr>
        </p:nvSpPr>
        <p:spPr>
          <a:xfrm>
            <a:off x="457200" y="1447800"/>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solidFill>
                  <a:schemeClr val="dk1"/>
                </a:solidFill>
              </a:rPr>
              <a:t>Conditional distributions are probability distributions over some variables given fixed values of others</a:t>
            </a:r>
            <a:endParaRPr/>
          </a:p>
        </p:txBody>
      </p:sp>
      <p:pic>
        <p:nvPicPr>
          <p:cNvPr id="232" name="Google Shape;232;p13" descr="txp_fig"/>
          <p:cNvPicPr preferRelativeResize="0"/>
          <p:nvPr/>
        </p:nvPicPr>
        <p:blipFill rotWithShape="1">
          <a:blip r:embed="rId3">
            <a:alphaModFix/>
          </a:blip>
          <a:srcRect/>
          <a:stretch/>
        </p:blipFill>
        <p:spPr>
          <a:xfrm>
            <a:off x="1573213" y="2943225"/>
            <a:ext cx="2071687" cy="312738"/>
          </a:xfrm>
          <a:prstGeom prst="rect">
            <a:avLst/>
          </a:prstGeom>
          <a:noFill/>
          <a:ln>
            <a:noFill/>
          </a:ln>
        </p:spPr>
      </p:pic>
      <p:graphicFrame>
        <p:nvGraphicFramePr>
          <p:cNvPr id="233" name="Google Shape;233;p13"/>
          <p:cNvGraphicFramePr/>
          <p:nvPr/>
        </p:nvGraphicFramePr>
        <p:xfrm>
          <a:off x="8479064" y="355872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34" name="Google Shape;234;p13"/>
          <p:cNvGraphicFramePr/>
          <p:nvPr/>
        </p:nvGraphicFramePr>
        <p:xfrm>
          <a:off x="1708150" y="3384550"/>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5" name="Google Shape;235;p13" descr="txp_fig"/>
          <p:cNvPicPr preferRelativeResize="0"/>
          <p:nvPr/>
        </p:nvPicPr>
        <p:blipFill rotWithShape="1">
          <a:blip r:embed="rId4">
            <a:alphaModFix/>
          </a:blip>
          <a:srcRect/>
          <a:stretch/>
        </p:blipFill>
        <p:spPr>
          <a:xfrm>
            <a:off x="1533525" y="4800600"/>
            <a:ext cx="2162175" cy="312738"/>
          </a:xfrm>
          <a:prstGeom prst="rect">
            <a:avLst/>
          </a:prstGeom>
          <a:noFill/>
          <a:ln>
            <a:noFill/>
          </a:ln>
        </p:spPr>
      </p:pic>
      <p:graphicFrame>
        <p:nvGraphicFramePr>
          <p:cNvPr id="236" name="Google Shape;236;p13"/>
          <p:cNvGraphicFramePr/>
          <p:nvPr/>
        </p:nvGraphicFramePr>
        <p:xfrm>
          <a:off x="1712913" y="5241925"/>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7" name="Google Shape;237;p13" descr="txp_fig"/>
          <p:cNvPicPr preferRelativeResize="0"/>
          <p:nvPr/>
        </p:nvPicPr>
        <p:blipFill rotWithShape="1">
          <a:blip r:embed="rId5">
            <a:alphaModFix/>
          </a:blip>
          <a:srcRect/>
          <a:stretch/>
        </p:blipFill>
        <p:spPr>
          <a:xfrm>
            <a:off x="9212489" y="3134859"/>
            <a:ext cx="1179513" cy="298450"/>
          </a:xfrm>
          <a:prstGeom prst="rect">
            <a:avLst/>
          </a:prstGeom>
          <a:noFill/>
          <a:ln>
            <a:noFill/>
          </a:ln>
        </p:spPr>
      </p:pic>
      <p:sp>
        <p:nvSpPr>
          <p:cNvPr id="238" name="Google Shape;238;p13"/>
          <p:cNvSpPr txBox="1"/>
          <p:nvPr/>
        </p:nvSpPr>
        <p:spPr>
          <a:xfrm>
            <a:off x="1309688" y="2386013"/>
            <a:ext cx="27432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Conditional Distributions</a:t>
            </a:r>
            <a:endParaRPr/>
          </a:p>
        </p:txBody>
      </p:sp>
      <p:sp>
        <p:nvSpPr>
          <p:cNvPr id="239" name="Google Shape;239;p13"/>
          <p:cNvSpPr txBox="1"/>
          <p:nvPr/>
        </p:nvSpPr>
        <p:spPr>
          <a:xfrm>
            <a:off x="8890227" y="2507796"/>
            <a:ext cx="25876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Joint Distribution</a:t>
            </a:r>
            <a:endParaRPr/>
          </a:p>
        </p:txBody>
      </p:sp>
      <p:sp>
        <p:nvSpPr>
          <p:cNvPr id="240" name="Google Shape;240;p13"/>
          <p:cNvSpPr/>
          <p:nvPr/>
        </p:nvSpPr>
        <p:spPr>
          <a:xfrm>
            <a:off x="1139825" y="2921000"/>
            <a:ext cx="207963" cy="3517900"/>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Open Sans"/>
              <a:ea typeface="Open Sans"/>
              <a:cs typeface="Open Sans"/>
              <a:sym typeface="Open Sans"/>
            </a:endParaRPr>
          </a:p>
        </p:txBody>
      </p:sp>
      <p:pic>
        <p:nvPicPr>
          <p:cNvPr id="241" name="Google Shape;241;p13" descr="txp_fig"/>
          <p:cNvPicPr preferRelativeResize="0"/>
          <p:nvPr/>
        </p:nvPicPr>
        <p:blipFill rotWithShape="1">
          <a:blip r:embed="rId6">
            <a:alphaModFix/>
          </a:blip>
          <a:srcRect/>
          <a:stretch/>
        </p:blipFill>
        <p:spPr>
          <a:xfrm>
            <a:off x="652463" y="4097338"/>
            <a:ext cx="312737" cy="1147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Inference</a:t>
            </a:r>
            <a:endParaRPr/>
          </a:p>
        </p:txBody>
      </p:sp>
      <p:sp>
        <p:nvSpPr>
          <p:cNvPr id="248" name="Google Shape;248;p14"/>
          <p:cNvSpPr txBox="1">
            <a:spLocks noGrp="1"/>
          </p:cNvSpPr>
          <p:nvPr>
            <p:ph type="body" idx="1"/>
          </p:nvPr>
        </p:nvSpPr>
        <p:spPr>
          <a:xfrm>
            <a:off x="379413" y="1407089"/>
            <a:ext cx="6854237" cy="4773049"/>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ct val="100000"/>
              <a:buNone/>
            </a:pPr>
            <a:r>
              <a:rPr lang="en-US" sz="2400"/>
              <a:t>Probabilistic inference: compute a desired probability from other known probabilities (e.g. conditional from joint)</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We generally compute conditional probabilities </a:t>
            </a:r>
            <a:endParaRPr/>
          </a:p>
          <a:p>
            <a:pPr marL="685800" lvl="1" indent="-228600" algn="l" rtl="0">
              <a:lnSpc>
                <a:spcPct val="90000"/>
              </a:lnSpc>
              <a:spcBef>
                <a:spcPts val="500"/>
              </a:spcBef>
              <a:spcAft>
                <a:spcPts val="0"/>
              </a:spcAft>
              <a:buClr>
                <a:schemeClr val="dk1"/>
              </a:buClr>
              <a:buSzPct val="100000"/>
              <a:buChar char="•"/>
            </a:pPr>
            <a:r>
              <a:rPr lang="en-US" sz="2000"/>
              <a:t>P(on time | no reported accidents) = 0.90</a:t>
            </a:r>
            <a:endParaRPr/>
          </a:p>
          <a:p>
            <a:pPr marL="685800" lvl="1" indent="-228600" algn="l" rtl="0">
              <a:lnSpc>
                <a:spcPct val="90000"/>
              </a:lnSpc>
              <a:spcBef>
                <a:spcPts val="500"/>
              </a:spcBef>
              <a:spcAft>
                <a:spcPts val="0"/>
              </a:spcAft>
              <a:buClr>
                <a:schemeClr val="dk1"/>
              </a:buClr>
              <a:buSzPct val="100000"/>
              <a:buChar char="•"/>
            </a:pPr>
            <a:r>
              <a:rPr lang="en-US" sz="2000"/>
              <a:t>These represent the agent’s </a:t>
            </a:r>
            <a:r>
              <a:rPr lang="en-US" sz="2000" i="1"/>
              <a:t>beliefs</a:t>
            </a:r>
            <a:r>
              <a:rPr lang="en-US" sz="2000"/>
              <a:t> given the evidence</a:t>
            </a:r>
            <a:endParaRPr sz="2000" i="1"/>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Probabilities change with new evidence:</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 0.95</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raining) = 0.80</a:t>
            </a:r>
            <a:endParaRPr/>
          </a:p>
          <a:p>
            <a:pPr marL="685800" lvl="1" indent="-228600" algn="l" rtl="0">
              <a:lnSpc>
                <a:spcPct val="90000"/>
              </a:lnSpc>
              <a:spcBef>
                <a:spcPts val="500"/>
              </a:spcBef>
              <a:spcAft>
                <a:spcPts val="0"/>
              </a:spcAft>
              <a:buClr>
                <a:schemeClr val="dk1"/>
              </a:buClr>
              <a:buSzPct val="100000"/>
              <a:buChar char="•"/>
            </a:pPr>
            <a:r>
              <a:rPr lang="en-US" sz="2000"/>
              <a:t>Observing new evidence causes </a:t>
            </a:r>
            <a:r>
              <a:rPr lang="en-US" sz="2000" i="1"/>
              <a:t>beliefs to be updated</a:t>
            </a:r>
            <a:endParaRPr/>
          </a:p>
        </p:txBody>
      </p:sp>
      <p:pic>
        <p:nvPicPr>
          <p:cNvPr id="249" name="Google Shape;249;p14"/>
          <p:cNvPicPr preferRelativeResize="0"/>
          <p:nvPr/>
        </p:nvPicPr>
        <p:blipFill rotWithShape="1">
          <a:blip r:embed="rId3">
            <a:alphaModFix/>
          </a:blip>
          <a:srcRect/>
          <a:stretch/>
        </p:blipFill>
        <p:spPr>
          <a:xfrm>
            <a:off x="6808016" y="1295018"/>
            <a:ext cx="5110454" cy="4728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txBox="1">
            <a:spLocks noGrp="1"/>
          </p:cNvSpPr>
          <p:nvPr>
            <p:ph type="title" idx="4294967295"/>
          </p:nvPr>
        </p:nvSpPr>
        <p:spPr>
          <a:xfrm>
            <a:off x="0" y="-25400"/>
            <a:ext cx="121920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Inference by Enumeration</a:t>
            </a:r>
            <a:endParaRPr dirty="0"/>
          </a:p>
        </p:txBody>
      </p:sp>
      <p:sp>
        <p:nvSpPr>
          <p:cNvPr id="256" name="Google Shape;256;p15"/>
          <p:cNvSpPr txBox="1">
            <a:spLocks noGrp="1"/>
          </p:cNvSpPr>
          <p:nvPr>
            <p:ph type="body" idx="4294967295"/>
          </p:nvPr>
        </p:nvSpPr>
        <p:spPr>
          <a:xfrm>
            <a:off x="0" y="1295400"/>
            <a:ext cx="8229600" cy="132873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General case:</a:t>
            </a:r>
            <a:endParaRPr/>
          </a:p>
          <a:p>
            <a:pPr marL="685800" lvl="1" indent="-228600" algn="l" rtl="0">
              <a:lnSpc>
                <a:spcPct val="80000"/>
              </a:lnSpc>
              <a:spcBef>
                <a:spcPts val="500"/>
              </a:spcBef>
              <a:spcAft>
                <a:spcPts val="0"/>
              </a:spcAft>
              <a:buClr>
                <a:schemeClr val="dk1"/>
              </a:buClr>
              <a:buSzPts val="1800"/>
              <a:buChar char="•"/>
            </a:pPr>
            <a:r>
              <a:rPr lang="en-US" sz="1800"/>
              <a:t>Evidence variables: </a:t>
            </a:r>
            <a:endParaRPr/>
          </a:p>
          <a:p>
            <a:pPr marL="685800" lvl="1" indent="-228600" algn="l" rtl="0">
              <a:lnSpc>
                <a:spcPct val="80000"/>
              </a:lnSpc>
              <a:spcBef>
                <a:spcPts val="500"/>
              </a:spcBef>
              <a:spcAft>
                <a:spcPts val="0"/>
              </a:spcAft>
              <a:buClr>
                <a:schemeClr val="dk1"/>
              </a:buClr>
              <a:buSzPts val="1800"/>
              <a:buChar char="•"/>
            </a:pPr>
            <a:r>
              <a:rPr lang="en-US" sz="1800"/>
              <a:t>Query* variable:</a:t>
            </a:r>
            <a:endParaRPr/>
          </a:p>
          <a:p>
            <a:pPr marL="685800" lvl="1" indent="-228600" algn="l" rtl="0">
              <a:lnSpc>
                <a:spcPct val="80000"/>
              </a:lnSpc>
              <a:spcBef>
                <a:spcPts val="500"/>
              </a:spcBef>
              <a:spcAft>
                <a:spcPts val="0"/>
              </a:spcAft>
              <a:buClr>
                <a:schemeClr val="dk1"/>
              </a:buClr>
              <a:buSzPts val="1800"/>
              <a:buChar char="•"/>
            </a:pPr>
            <a:r>
              <a:rPr lang="en-US" sz="1800"/>
              <a:t>Hidden variables:</a:t>
            </a:r>
            <a:endParaRPr/>
          </a:p>
          <a:p>
            <a:pPr marL="685800" lvl="1" indent="-127000" algn="l" rtl="0">
              <a:lnSpc>
                <a:spcPct val="80000"/>
              </a:lnSpc>
              <a:spcBef>
                <a:spcPts val="500"/>
              </a:spcBef>
              <a:spcAft>
                <a:spcPts val="0"/>
              </a:spcAft>
              <a:buClr>
                <a:schemeClr val="dk1"/>
              </a:buClr>
              <a:buSzPts val="1600"/>
              <a:buNone/>
            </a:pPr>
            <a:endParaRPr sz="1600"/>
          </a:p>
          <a:p>
            <a:pPr marL="685800" lvl="1" indent="-127000" algn="l" rtl="0">
              <a:lnSpc>
                <a:spcPct val="80000"/>
              </a:lnSpc>
              <a:spcBef>
                <a:spcPts val="500"/>
              </a:spcBef>
              <a:spcAft>
                <a:spcPts val="0"/>
              </a:spcAft>
              <a:buClr>
                <a:schemeClr val="dk1"/>
              </a:buClr>
              <a:buSzPts val="1600"/>
              <a:buNone/>
            </a:pPr>
            <a:endParaRPr sz="1600"/>
          </a:p>
        </p:txBody>
      </p:sp>
      <p:pic>
        <p:nvPicPr>
          <p:cNvPr id="257" name="Google Shape;257;p15" descr="txp_fig"/>
          <p:cNvPicPr preferRelativeResize="0"/>
          <p:nvPr/>
        </p:nvPicPr>
        <p:blipFill rotWithShape="1">
          <a:blip r:embed="rId3">
            <a:alphaModFix/>
          </a:blip>
          <a:srcRect/>
          <a:stretch/>
        </p:blipFill>
        <p:spPr>
          <a:xfrm>
            <a:off x="5714081" y="1699187"/>
            <a:ext cx="1574800" cy="228600"/>
          </a:xfrm>
          <a:prstGeom prst="rect">
            <a:avLst/>
          </a:prstGeom>
          <a:noFill/>
          <a:ln>
            <a:noFill/>
          </a:ln>
        </p:spPr>
      </p:pic>
      <p:pic>
        <p:nvPicPr>
          <p:cNvPr id="258" name="Google Shape;258;p15" descr="txp_fig"/>
          <p:cNvPicPr preferRelativeResize="0"/>
          <p:nvPr/>
        </p:nvPicPr>
        <p:blipFill rotWithShape="1">
          <a:blip r:embed="rId4">
            <a:alphaModFix/>
          </a:blip>
          <a:srcRect/>
          <a:stretch/>
        </p:blipFill>
        <p:spPr>
          <a:xfrm>
            <a:off x="3176973" y="1610535"/>
            <a:ext cx="2095500" cy="227013"/>
          </a:xfrm>
          <a:prstGeom prst="rect">
            <a:avLst/>
          </a:prstGeom>
          <a:noFill/>
          <a:ln>
            <a:noFill/>
          </a:ln>
        </p:spPr>
      </p:pic>
      <p:pic>
        <p:nvPicPr>
          <p:cNvPr id="259" name="Google Shape;259;p15" descr="txp_fig"/>
          <p:cNvPicPr preferRelativeResize="0"/>
          <p:nvPr/>
        </p:nvPicPr>
        <p:blipFill rotWithShape="1">
          <a:blip r:embed="rId5">
            <a:alphaModFix/>
          </a:blip>
          <a:srcRect/>
          <a:stretch/>
        </p:blipFill>
        <p:spPr>
          <a:xfrm>
            <a:off x="3189673" y="1929623"/>
            <a:ext cx="169863" cy="214312"/>
          </a:xfrm>
          <a:prstGeom prst="rect">
            <a:avLst/>
          </a:prstGeom>
          <a:noFill/>
          <a:ln>
            <a:noFill/>
          </a:ln>
        </p:spPr>
      </p:pic>
      <p:pic>
        <p:nvPicPr>
          <p:cNvPr id="260" name="Google Shape;260;p15" descr="txp_fig"/>
          <p:cNvPicPr preferRelativeResize="0"/>
          <p:nvPr/>
        </p:nvPicPr>
        <p:blipFill rotWithShape="1">
          <a:blip r:embed="rId6">
            <a:alphaModFix/>
          </a:blip>
          <a:srcRect/>
          <a:stretch/>
        </p:blipFill>
        <p:spPr>
          <a:xfrm>
            <a:off x="3154748" y="2234423"/>
            <a:ext cx="958850" cy="214312"/>
          </a:xfrm>
          <a:prstGeom prst="rect">
            <a:avLst/>
          </a:prstGeom>
          <a:noFill/>
          <a:ln>
            <a:noFill/>
          </a:ln>
        </p:spPr>
      </p:pic>
      <p:pic>
        <p:nvPicPr>
          <p:cNvPr id="261" name="Google Shape;261;p15" descr="txp_fig"/>
          <p:cNvPicPr preferRelativeResize="0"/>
          <p:nvPr/>
        </p:nvPicPr>
        <p:blipFill rotWithShape="1">
          <a:blip r:embed="rId7">
            <a:alphaModFix/>
          </a:blip>
          <a:srcRect/>
          <a:stretch/>
        </p:blipFill>
        <p:spPr>
          <a:xfrm>
            <a:off x="8829704" y="1873689"/>
            <a:ext cx="2067441" cy="356309"/>
          </a:xfrm>
          <a:prstGeom prst="rect">
            <a:avLst/>
          </a:prstGeom>
          <a:noFill/>
          <a:ln>
            <a:noFill/>
          </a:ln>
        </p:spPr>
      </p:pic>
      <p:pic>
        <p:nvPicPr>
          <p:cNvPr id="262" name="Google Shape;262;p15" descr="txp_fig"/>
          <p:cNvPicPr preferRelativeResize="0"/>
          <p:nvPr/>
        </p:nvPicPr>
        <p:blipFill rotWithShape="1">
          <a:blip r:embed="rId8">
            <a:alphaModFix/>
          </a:blip>
          <a:srcRect/>
          <a:stretch/>
        </p:blipFill>
        <p:spPr>
          <a:xfrm>
            <a:off x="2545724" y="6153402"/>
            <a:ext cx="1885950" cy="252412"/>
          </a:xfrm>
          <a:prstGeom prst="rect">
            <a:avLst/>
          </a:prstGeom>
          <a:noFill/>
          <a:ln>
            <a:noFill/>
          </a:ln>
        </p:spPr>
      </p:pic>
      <p:pic>
        <p:nvPicPr>
          <p:cNvPr id="263" name="Google Shape;263;p15" descr="txp_fig"/>
          <p:cNvPicPr preferRelativeResize="0"/>
          <p:nvPr/>
        </p:nvPicPr>
        <p:blipFill rotWithShape="1">
          <a:blip r:embed="rId9">
            <a:alphaModFix/>
          </a:blip>
          <a:srcRect/>
          <a:stretch/>
        </p:blipFill>
        <p:spPr>
          <a:xfrm>
            <a:off x="4505953" y="6071444"/>
            <a:ext cx="3257550" cy="539750"/>
          </a:xfrm>
          <a:prstGeom prst="rect">
            <a:avLst/>
          </a:prstGeom>
          <a:noFill/>
          <a:ln>
            <a:noFill/>
          </a:ln>
        </p:spPr>
      </p:pic>
      <p:sp>
        <p:nvSpPr>
          <p:cNvPr id="264" name="Google Shape;264;p15"/>
          <p:cNvSpPr/>
          <p:nvPr/>
        </p:nvSpPr>
        <p:spPr>
          <a:xfrm rot="-5400000">
            <a:off x="6489768" y="5379365"/>
            <a:ext cx="174830" cy="2134655"/>
          </a:xfrm>
          <a:prstGeom prst="leftBrace">
            <a:avLst>
              <a:gd name="adj1" fmla="val 108331"/>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65" name="Google Shape;265;p15" descr="txp_fig"/>
          <p:cNvPicPr preferRelativeResize="0"/>
          <p:nvPr/>
        </p:nvPicPr>
        <p:blipFill rotWithShape="1">
          <a:blip r:embed="rId3">
            <a:alphaModFix/>
          </a:blip>
          <a:srcRect/>
          <a:stretch/>
        </p:blipFill>
        <p:spPr>
          <a:xfrm>
            <a:off x="5756065" y="6629400"/>
            <a:ext cx="1574800" cy="228600"/>
          </a:xfrm>
          <a:prstGeom prst="rect">
            <a:avLst/>
          </a:prstGeom>
          <a:noFill/>
          <a:ln>
            <a:noFill/>
          </a:ln>
        </p:spPr>
      </p:pic>
      <p:sp>
        <p:nvSpPr>
          <p:cNvPr id="266" name="Google Shape;266;p15"/>
          <p:cNvSpPr/>
          <p:nvPr/>
        </p:nvSpPr>
        <p:spPr>
          <a:xfrm>
            <a:off x="5379898" y="1559239"/>
            <a:ext cx="228600" cy="914400"/>
          </a:xfrm>
          <a:prstGeom prst="rightBrace">
            <a:avLst>
              <a:gd name="adj1" fmla="val 33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7" name="Google Shape;267;p15"/>
          <p:cNvSpPr txBox="1"/>
          <p:nvPr/>
        </p:nvSpPr>
        <p:spPr>
          <a:xfrm>
            <a:off x="5751431" y="1968119"/>
            <a:ext cx="1524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All variables</a:t>
            </a:r>
            <a:endParaRPr/>
          </a:p>
        </p:txBody>
      </p:sp>
      <p:sp>
        <p:nvSpPr>
          <p:cNvPr id="268" name="Google Shape;268;p15"/>
          <p:cNvSpPr txBox="1"/>
          <p:nvPr/>
        </p:nvSpPr>
        <p:spPr>
          <a:xfrm>
            <a:off x="8467805" y="23159"/>
            <a:ext cx="365133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chemeClr val="dk1"/>
                </a:solidFill>
                <a:latin typeface="Calibri"/>
                <a:ea typeface="Calibri"/>
                <a:cs typeface="Calibri"/>
                <a:sym typeface="Calibri"/>
              </a:rPr>
              <a:t>* Works fine with multiple query variables, too</a:t>
            </a:r>
            <a:endParaRPr dirty="0"/>
          </a:p>
        </p:txBody>
      </p:sp>
      <p:sp>
        <p:nvSpPr>
          <p:cNvPr id="269" name="Google Shape;269;p15"/>
          <p:cNvSpPr txBox="1"/>
          <p:nvPr/>
        </p:nvSpPr>
        <p:spPr>
          <a:xfrm>
            <a:off x="7779228" y="1296460"/>
            <a:ext cx="3997028" cy="863830"/>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We want:</a:t>
            </a:r>
            <a:endParaRPr/>
          </a:p>
          <a:p>
            <a:pPr marL="742913" marR="0" lvl="1" indent="-184136" algn="l" rtl="0">
              <a:lnSpc>
                <a:spcPct val="80000"/>
              </a:lnSpc>
              <a:spcBef>
                <a:spcPts val="320"/>
              </a:spcBef>
              <a:spcAft>
                <a:spcPts val="0"/>
              </a:spcAft>
              <a:buClr>
                <a:schemeClr val="dk1"/>
              </a:buClr>
              <a:buSzPts val="1600"/>
              <a:buFont typeface="Noto Sans Symbols"/>
              <a:buNone/>
            </a:pPr>
            <a:endParaRPr sz="1600" b="0" i="0" u="none" strike="noStrike" cap="none">
              <a:solidFill>
                <a:schemeClr val="dk1"/>
              </a:solidFill>
              <a:latin typeface="Calibri"/>
              <a:ea typeface="Calibri"/>
              <a:cs typeface="Calibri"/>
              <a:sym typeface="Calibri"/>
            </a:endParaRPr>
          </a:p>
        </p:txBody>
      </p:sp>
      <p:sp>
        <p:nvSpPr>
          <p:cNvPr id="270" name="Google Shape;270;p15"/>
          <p:cNvSpPr txBox="1"/>
          <p:nvPr/>
        </p:nvSpPr>
        <p:spPr>
          <a:xfrm>
            <a:off x="659401" y="3085809"/>
            <a:ext cx="2826696" cy="1025708"/>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1: Select the entries consistent with the evidence</a:t>
            </a:r>
            <a:endParaRPr/>
          </a:p>
        </p:txBody>
      </p:sp>
      <p:sp>
        <p:nvSpPr>
          <p:cNvPr id="271" name="Google Shape;271;p15"/>
          <p:cNvSpPr txBox="1"/>
          <p:nvPr/>
        </p:nvSpPr>
        <p:spPr>
          <a:xfrm>
            <a:off x="4095697" y="3081163"/>
            <a:ext cx="3822722" cy="639693"/>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2: Sum out H to get joint of Query and evidence</a:t>
            </a:r>
            <a:endParaRPr/>
          </a:p>
        </p:txBody>
      </p:sp>
      <p:sp>
        <p:nvSpPr>
          <p:cNvPr id="272" name="Google Shape;272;p15"/>
          <p:cNvSpPr txBox="1"/>
          <p:nvPr/>
        </p:nvSpPr>
        <p:spPr>
          <a:xfrm>
            <a:off x="8618168" y="3072764"/>
            <a:ext cx="2786348" cy="463841"/>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3: Normalize</a:t>
            </a:r>
            <a:endParaRPr/>
          </a:p>
          <a:p>
            <a:pPr marL="342882" marR="0" lvl="0" indent="-215882" algn="l" rtl="0">
              <a:lnSpc>
                <a:spcPct val="80000"/>
              </a:lnSpc>
              <a:spcBef>
                <a:spcPts val="400"/>
              </a:spcBef>
              <a:spcAft>
                <a:spcPts val="0"/>
              </a:spcAft>
              <a:buClr>
                <a:schemeClr val="accent2"/>
              </a:buClr>
              <a:buSzPts val="2000"/>
              <a:buFont typeface="Noto Sans Symbols"/>
              <a:buNone/>
            </a:pPr>
            <a:endParaRPr sz="2000">
              <a:solidFill>
                <a:schemeClr val="accent2"/>
              </a:solidFill>
              <a:latin typeface="Calibri"/>
              <a:ea typeface="Calibri"/>
              <a:cs typeface="Calibri"/>
              <a:sym typeface="Calibri"/>
            </a:endParaRPr>
          </a:p>
        </p:txBody>
      </p:sp>
      <p:pic>
        <p:nvPicPr>
          <p:cNvPr id="273" name="Google Shape;273;p15"/>
          <p:cNvPicPr preferRelativeResize="0"/>
          <p:nvPr/>
        </p:nvPicPr>
        <p:blipFill rotWithShape="1">
          <a:blip r:embed="rId10">
            <a:alphaModFix/>
          </a:blip>
          <a:srcRect/>
          <a:stretch/>
        </p:blipFill>
        <p:spPr>
          <a:xfrm>
            <a:off x="345579" y="3954241"/>
            <a:ext cx="3561300" cy="2048283"/>
          </a:xfrm>
          <a:prstGeom prst="rect">
            <a:avLst/>
          </a:prstGeom>
          <a:noFill/>
          <a:ln>
            <a:noFill/>
          </a:ln>
        </p:spPr>
      </p:pic>
      <p:pic>
        <p:nvPicPr>
          <p:cNvPr id="274" name="Google Shape;274;p15"/>
          <p:cNvPicPr preferRelativeResize="0"/>
          <p:nvPr/>
        </p:nvPicPr>
        <p:blipFill rotWithShape="1">
          <a:blip r:embed="rId11">
            <a:alphaModFix/>
          </a:blip>
          <a:srcRect/>
          <a:stretch/>
        </p:blipFill>
        <p:spPr>
          <a:xfrm>
            <a:off x="4448017" y="3737772"/>
            <a:ext cx="3114039" cy="2076026"/>
          </a:xfrm>
          <a:prstGeom prst="rect">
            <a:avLst/>
          </a:prstGeom>
          <a:noFill/>
          <a:ln>
            <a:noFill/>
          </a:ln>
        </p:spPr>
      </p:pic>
      <p:pic>
        <p:nvPicPr>
          <p:cNvPr id="275" name="Google Shape;275;p15" descr="TP_tmp.png"/>
          <p:cNvPicPr preferRelativeResize="0"/>
          <p:nvPr/>
        </p:nvPicPr>
        <p:blipFill rotWithShape="1">
          <a:blip r:embed="rId12">
            <a:alphaModFix/>
          </a:blip>
          <a:srcRect/>
          <a:stretch/>
        </p:blipFill>
        <p:spPr>
          <a:xfrm>
            <a:off x="9180292" y="5675132"/>
            <a:ext cx="2463800" cy="584200"/>
          </a:xfrm>
          <a:prstGeom prst="rect">
            <a:avLst/>
          </a:prstGeom>
          <a:noFill/>
          <a:ln>
            <a:noFill/>
          </a:ln>
        </p:spPr>
      </p:pic>
      <p:pic>
        <p:nvPicPr>
          <p:cNvPr id="276" name="Google Shape;276;p15" descr="TP_tmp.png"/>
          <p:cNvPicPr preferRelativeResize="0"/>
          <p:nvPr/>
        </p:nvPicPr>
        <p:blipFill rotWithShape="1">
          <a:blip r:embed="rId13">
            <a:alphaModFix/>
          </a:blip>
          <a:srcRect/>
          <a:stretch/>
        </p:blipFill>
        <p:spPr>
          <a:xfrm>
            <a:off x="8408358" y="6324600"/>
            <a:ext cx="3657600" cy="533400"/>
          </a:xfrm>
          <a:prstGeom prst="rect">
            <a:avLst/>
          </a:prstGeom>
          <a:noFill/>
          <a:ln>
            <a:noFill/>
          </a:ln>
        </p:spPr>
      </p:pic>
      <p:pic>
        <p:nvPicPr>
          <p:cNvPr id="277" name="Google Shape;277;p15" descr="latex-image-1.pdf"/>
          <p:cNvPicPr preferRelativeResize="0"/>
          <p:nvPr/>
        </p:nvPicPr>
        <p:blipFill rotWithShape="1">
          <a:blip r:embed="rId14">
            <a:alphaModFix/>
          </a:blip>
          <a:srcRect/>
          <a:stretch/>
        </p:blipFill>
        <p:spPr>
          <a:xfrm>
            <a:off x="9692096" y="3665394"/>
            <a:ext cx="1123188" cy="1511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Product Rule</a:t>
            </a:r>
            <a:endParaRPr/>
          </a:p>
        </p:txBody>
      </p:sp>
      <p:sp>
        <p:nvSpPr>
          <p:cNvPr id="284" name="Google Shape;284;p16"/>
          <p:cNvSpPr txBox="1">
            <a:spLocks noGrp="1"/>
          </p:cNvSpPr>
          <p:nvPr>
            <p:ph type="body" idx="1"/>
          </p:nvPr>
        </p:nvSpPr>
        <p:spPr>
          <a:xfrm>
            <a:off x="893005" y="1369120"/>
            <a:ext cx="7987470" cy="47570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r>
              <a:rPr lang="en-US" sz="2400"/>
              <a:t>Example:</a:t>
            </a:r>
            <a:endParaRPr/>
          </a:p>
          <a:p>
            <a:pPr marL="0" lvl="0" indent="0" algn="l" rtl="0">
              <a:lnSpc>
                <a:spcPct val="90000"/>
              </a:lnSpc>
              <a:spcBef>
                <a:spcPts val="1000"/>
              </a:spcBef>
              <a:spcAft>
                <a:spcPts val="0"/>
              </a:spcAft>
              <a:buClr>
                <a:schemeClr val="dk1"/>
              </a:buClr>
              <a:buSzPts val="2400"/>
              <a:buNone/>
            </a:pPr>
            <a:endParaRPr sz="2400"/>
          </a:p>
        </p:txBody>
      </p:sp>
      <p:graphicFrame>
        <p:nvGraphicFramePr>
          <p:cNvPr id="285" name="Google Shape;285;p16"/>
          <p:cNvGraphicFramePr/>
          <p:nvPr/>
        </p:nvGraphicFramePr>
        <p:xfrm>
          <a:off x="1383150" y="4244654"/>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86" name="Google Shape;286;p16"/>
          <p:cNvGraphicFramePr/>
          <p:nvPr/>
        </p:nvGraphicFramePr>
        <p:xfrm>
          <a:off x="3592950" y="3739829"/>
          <a:ext cx="22098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0.9</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7" name="Google Shape;287;p16" descr="txp_fig"/>
          <p:cNvPicPr preferRelativeResize="0"/>
          <p:nvPr/>
        </p:nvPicPr>
        <p:blipFill rotWithShape="1">
          <a:blip r:embed="rId3">
            <a:alphaModFix/>
          </a:blip>
          <a:srcRect/>
          <a:stretch/>
        </p:blipFill>
        <p:spPr>
          <a:xfrm>
            <a:off x="4073963" y="3288979"/>
            <a:ext cx="1193800" cy="314325"/>
          </a:xfrm>
          <a:prstGeom prst="rect">
            <a:avLst/>
          </a:prstGeom>
          <a:noFill/>
          <a:ln>
            <a:noFill/>
          </a:ln>
        </p:spPr>
      </p:pic>
      <p:graphicFrame>
        <p:nvGraphicFramePr>
          <p:cNvPr id="288" name="Google Shape;288;p16"/>
          <p:cNvGraphicFramePr/>
          <p:nvPr/>
        </p:nvGraphicFramePr>
        <p:xfrm>
          <a:off x="7479150" y="3758879"/>
          <a:ext cx="23622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0.08</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0.72</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0.14</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0.06</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9" name="Google Shape;289;p16" descr="txp_fig"/>
          <p:cNvPicPr preferRelativeResize="0"/>
          <p:nvPr/>
        </p:nvPicPr>
        <p:blipFill rotWithShape="1">
          <a:blip r:embed="rId4">
            <a:alphaModFix/>
          </a:blip>
          <a:srcRect/>
          <a:stretch/>
        </p:blipFill>
        <p:spPr>
          <a:xfrm>
            <a:off x="7925238" y="3287392"/>
            <a:ext cx="1241425" cy="298450"/>
          </a:xfrm>
          <a:prstGeom prst="rect">
            <a:avLst/>
          </a:prstGeom>
          <a:noFill/>
          <a:ln>
            <a:noFill/>
          </a:ln>
        </p:spPr>
      </p:pic>
      <p:sp>
        <p:nvSpPr>
          <p:cNvPr id="290" name="Google Shape;290;p16"/>
          <p:cNvSpPr/>
          <p:nvPr/>
        </p:nvSpPr>
        <p:spPr>
          <a:xfrm>
            <a:off x="6107550" y="4520879"/>
            <a:ext cx="990600" cy="533400"/>
          </a:xfrm>
          <a:prstGeom prst="leftRightArrow">
            <a:avLst>
              <a:gd name="adj1" fmla="val 50000"/>
              <a:gd name="adj2" fmla="val 37143"/>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91" name="Google Shape;291;p16" descr="txp_fig"/>
          <p:cNvPicPr preferRelativeResize="0"/>
          <p:nvPr/>
        </p:nvPicPr>
        <p:blipFill rotWithShape="1">
          <a:blip r:embed="rId5">
            <a:alphaModFix/>
          </a:blip>
          <a:srcRect/>
          <a:stretch/>
        </p:blipFill>
        <p:spPr>
          <a:xfrm>
            <a:off x="1675250" y="3852542"/>
            <a:ext cx="850900" cy="298450"/>
          </a:xfrm>
          <a:prstGeom prst="rect">
            <a:avLst/>
          </a:prstGeom>
          <a:noFill/>
          <a:ln>
            <a:noFill/>
          </a:ln>
        </p:spPr>
      </p:pic>
      <p:sp>
        <p:nvSpPr>
          <p:cNvPr id="292" name="Google Shape;292;p16"/>
          <p:cNvSpPr/>
          <p:nvPr/>
        </p:nvSpPr>
        <p:spPr>
          <a:xfrm>
            <a:off x="9207875" y="4176807"/>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3" name="Google Shape;293;p16"/>
          <p:cNvSpPr/>
          <p:nvPr/>
        </p:nvSpPr>
        <p:spPr>
          <a:xfrm>
            <a:off x="9201518" y="4577236"/>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4" name="Google Shape;294;p16"/>
          <p:cNvSpPr/>
          <p:nvPr/>
        </p:nvSpPr>
        <p:spPr>
          <a:xfrm>
            <a:off x="9234852" y="4928060"/>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5" name="Google Shape;295;p16"/>
          <p:cNvSpPr/>
          <p:nvPr/>
        </p:nvSpPr>
        <p:spPr>
          <a:xfrm>
            <a:off x="9248339" y="5298724"/>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296" name="Google Shape;296;p16" descr="txp_fig.png"/>
          <p:cNvPicPr preferRelativeResize="0"/>
          <p:nvPr/>
        </p:nvPicPr>
        <p:blipFill rotWithShape="1">
          <a:blip r:embed="rId6">
            <a:alphaModFix/>
          </a:blip>
          <a:srcRect/>
          <a:stretch/>
        </p:blipFill>
        <p:spPr>
          <a:xfrm>
            <a:off x="3237035" y="1447471"/>
            <a:ext cx="5906965" cy="5992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9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29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29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03" name="Google Shape;303;p17"/>
          <p:cNvSpPr txBox="1">
            <a:spLocks noGrp="1"/>
          </p:cNvSpPr>
          <p:nvPr>
            <p:ph type="body" idx="1"/>
          </p:nvPr>
        </p:nvSpPr>
        <p:spPr>
          <a:xfrm>
            <a:off x="457200" y="1600200"/>
            <a:ext cx="8229600" cy="48069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a:t>More generally, can always write any joint distribution as an incremental product of conditional distributions</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r>
              <a:rPr lang="en-US" sz="2400"/>
              <a:t>Why is this always true?</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p:txBody>
      </p:sp>
      <p:pic>
        <p:nvPicPr>
          <p:cNvPr id="304" name="Google Shape;304;p17" descr="txp_fig"/>
          <p:cNvPicPr preferRelativeResize="0"/>
          <p:nvPr/>
        </p:nvPicPr>
        <p:blipFill rotWithShape="1">
          <a:blip r:embed="rId3">
            <a:alphaModFix/>
          </a:blip>
          <a:srcRect/>
          <a:stretch/>
        </p:blipFill>
        <p:spPr>
          <a:xfrm>
            <a:off x="1658938" y="2640013"/>
            <a:ext cx="5707062" cy="303212"/>
          </a:xfrm>
          <a:prstGeom prst="rect">
            <a:avLst/>
          </a:prstGeom>
          <a:noFill/>
          <a:ln>
            <a:noFill/>
          </a:ln>
        </p:spPr>
      </p:pic>
      <p:pic>
        <p:nvPicPr>
          <p:cNvPr id="305" name="Google Shape;305;p17" descr="txp_fig"/>
          <p:cNvPicPr preferRelativeResize="0"/>
          <p:nvPr/>
        </p:nvPicPr>
        <p:blipFill rotWithShape="1">
          <a:blip r:embed="rId4">
            <a:alphaModFix/>
          </a:blip>
          <a:srcRect/>
          <a:stretch/>
        </p:blipFill>
        <p:spPr>
          <a:xfrm>
            <a:off x="1647825" y="3286125"/>
            <a:ext cx="4964113" cy="5635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Bayes’ Rule</a:t>
            </a:r>
            <a:endParaRPr/>
          </a:p>
        </p:txBody>
      </p:sp>
      <p:sp>
        <p:nvSpPr>
          <p:cNvPr id="312" name="Google Shape;312;p18"/>
          <p:cNvSpPr txBox="1">
            <a:spLocks noGrp="1"/>
          </p:cNvSpPr>
          <p:nvPr>
            <p:ph type="body" idx="1"/>
          </p:nvPr>
        </p:nvSpPr>
        <p:spPr>
          <a:xfrm>
            <a:off x="694560" y="1600200"/>
            <a:ext cx="7992240" cy="51054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Two ways to factor a joint distribution over two variables:</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Dividing, we get:</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Why is this at all helpful?</a:t>
            </a:r>
            <a:endParaRPr/>
          </a:p>
          <a:p>
            <a:pPr marL="2971800" lvl="6"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Lets us build one conditional from its reverse</a:t>
            </a:r>
            <a:endParaRPr/>
          </a:p>
          <a:p>
            <a:pPr marL="685800" lvl="1" indent="-228600" algn="l" rtl="0">
              <a:lnSpc>
                <a:spcPct val="80000"/>
              </a:lnSpc>
              <a:spcBef>
                <a:spcPts val="500"/>
              </a:spcBef>
              <a:spcAft>
                <a:spcPts val="0"/>
              </a:spcAft>
              <a:buClr>
                <a:schemeClr val="dk1"/>
              </a:buClr>
              <a:buSzPct val="100000"/>
              <a:buChar char="•"/>
            </a:pPr>
            <a:r>
              <a:rPr lang="en-US" sz="2000"/>
              <a:t>Often one conditional is tricky but the other one is simple</a:t>
            </a:r>
            <a:endParaRPr/>
          </a:p>
          <a:p>
            <a:pPr marL="685800" lvl="1" indent="-228600" algn="l" rtl="0">
              <a:lnSpc>
                <a:spcPct val="80000"/>
              </a:lnSpc>
              <a:spcBef>
                <a:spcPts val="500"/>
              </a:spcBef>
              <a:spcAft>
                <a:spcPts val="0"/>
              </a:spcAft>
              <a:buClr>
                <a:schemeClr val="dk1"/>
              </a:buClr>
              <a:buSzPct val="100000"/>
              <a:buChar char="•"/>
            </a:pPr>
            <a:r>
              <a:rPr lang="en-US" sz="2000"/>
              <a:t>Foundation of many systems we’ll see later (e.g. ASR, MT)</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In the running for most important AI equation!</a:t>
            </a:r>
            <a:endParaRPr/>
          </a:p>
          <a:p>
            <a:pPr marL="685800" lvl="1" indent="-111125" algn="l" rtl="0">
              <a:lnSpc>
                <a:spcPct val="80000"/>
              </a:lnSpc>
              <a:spcBef>
                <a:spcPts val="500"/>
              </a:spcBef>
              <a:spcAft>
                <a:spcPts val="0"/>
              </a:spcAft>
              <a:buClr>
                <a:schemeClr val="dk1"/>
              </a:buClr>
              <a:buSzPct val="100000"/>
              <a:buNone/>
            </a:pPr>
            <a:endParaRPr sz="2000"/>
          </a:p>
        </p:txBody>
      </p:sp>
      <p:pic>
        <p:nvPicPr>
          <p:cNvPr id="313" name="Google Shape;313;p18" descr="txp_fig"/>
          <p:cNvPicPr preferRelativeResize="0"/>
          <p:nvPr/>
        </p:nvPicPr>
        <p:blipFill rotWithShape="1">
          <a:blip r:embed="rId3">
            <a:alphaModFix/>
          </a:blip>
          <a:srcRect/>
          <a:stretch/>
        </p:blipFill>
        <p:spPr>
          <a:xfrm>
            <a:off x="990600" y="2286000"/>
            <a:ext cx="3103563" cy="312738"/>
          </a:xfrm>
          <a:prstGeom prst="rect">
            <a:avLst/>
          </a:prstGeom>
          <a:noFill/>
          <a:ln>
            <a:noFill/>
          </a:ln>
        </p:spPr>
      </p:pic>
      <p:pic>
        <p:nvPicPr>
          <p:cNvPr id="314" name="Google Shape;314;p18" descr="txp_fig"/>
          <p:cNvPicPr preferRelativeResize="0"/>
          <p:nvPr/>
        </p:nvPicPr>
        <p:blipFill rotWithShape="1">
          <a:blip r:embed="rId4">
            <a:alphaModFix/>
          </a:blip>
          <a:srcRect/>
          <a:stretch/>
        </p:blipFill>
        <p:spPr>
          <a:xfrm>
            <a:off x="2362200" y="3505200"/>
            <a:ext cx="3087688" cy="730250"/>
          </a:xfrm>
          <a:prstGeom prst="rect">
            <a:avLst/>
          </a:prstGeom>
          <a:noFill/>
          <a:ln>
            <a:noFill/>
          </a:ln>
        </p:spPr>
      </p:pic>
      <p:pic>
        <p:nvPicPr>
          <p:cNvPr id="315" name="Google Shape;315;p18" descr="txp_fig"/>
          <p:cNvPicPr preferRelativeResize="0"/>
          <p:nvPr/>
        </p:nvPicPr>
        <p:blipFill rotWithShape="1">
          <a:blip r:embed="rId5">
            <a:alphaModFix/>
          </a:blip>
          <a:srcRect/>
          <a:stretch/>
        </p:blipFill>
        <p:spPr>
          <a:xfrm>
            <a:off x="4157663" y="2286000"/>
            <a:ext cx="2014537" cy="312738"/>
          </a:xfrm>
          <a:prstGeom prst="rect">
            <a:avLst/>
          </a:prstGeom>
          <a:noFill/>
          <a:ln>
            <a:noFill/>
          </a:ln>
        </p:spPr>
      </p:pic>
      <p:pic>
        <p:nvPicPr>
          <p:cNvPr id="316" name="Google Shape;316;p18" descr="Thomas Bayes">
            <a:hlinkClick r:id="rId6"/>
          </p:cNvPr>
          <p:cNvPicPr preferRelativeResize="0"/>
          <p:nvPr/>
        </p:nvPicPr>
        <p:blipFill rotWithShape="1">
          <a:blip r:embed="rId7">
            <a:alphaModFix/>
          </a:blip>
          <a:srcRect/>
          <a:stretch/>
        </p:blipFill>
        <p:spPr>
          <a:xfrm>
            <a:off x="8315569" y="2286000"/>
            <a:ext cx="3442331" cy="36909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D58-4BF7-E62F-9B41-4F8EE8AE3D20}"/>
              </a:ext>
            </a:extLst>
          </p:cNvPr>
          <p:cNvSpPr>
            <a:spLocks noGrp="1"/>
          </p:cNvSpPr>
          <p:nvPr>
            <p:ph type="title"/>
          </p:nvPr>
        </p:nvSpPr>
        <p:spPr/>
        <p:txBody>
          <a:bodyPr/>
          <a:lstStyle/>
          <a:p>
            <a:r>
              <a:rPr lang="en-US" dirty="0">
                <a:latin typeface="+mj-lt"/>
              </a:rPr>
              <a:t>Probabilities</a:t>
            </a:r>
            <a:r>
              <a:rPr lang="en-US" dirty="0"/>
              <a:t> and Language Models</a:t>
            </a:r>
          </a:p>
        </p:txBody>
      </p:sp>
      <p:sp>
        <p:nvSpPr>
          <p:cNvPr id="3" name="Text Placeholder 2">
            <a:extLst>
              <a:ext uri="{FF2B5EF4-FFF2-40B4-BE49-F238E27FC236}">
                <a16:creationId xmlns:a16="http://schemas.microsoft.com/office/drawing/2014/main" id="{5E05EC9A-D62B-382B-460E-6BD9E6C1F066}"/>
              </a:ext>
            </a:extLst>
          </p:cNvPr>
          <p:cNvSpPr>
            <a:spLocks noGrp="1"/>
          </p:cNvSpPr>
          <p:nvPr>
            <p:ph type="body" idx="1"/>
          </p:nvPr>
        </p:nvSpPr>
        <p:spPr/>
        <p:txBody>
          <a:bodyPr/>
          <a:lstStyle/>
          <a:p>
            <a:pPr marL="571500" indent="-342900">
              <a:buFont typeface="Arial" panose="020B0604020202020204" pitchFamily="34" charset="0"/>
              <a:buChar char="•"/>
            </a:pPr>
            <a:r>
              <a:rPr lang="en-US" dirty="0">
                <a:effectLst/>
                <a:latin typeface="+mn-lt"/>
              </a:rPr>
              <a:t>Review the basics of probability theory</a:t>
            </a:r>
          </a:p>
          <a:p>
            <a:pPr marL="1028700" lvl="1">
              <a:buFont typeface="Arial" panose="020B0604020202020204" pitchFamily="34" charset="0"/>
              <a:buChar char="•"/>
            </a:pPr>
            <a:r>
              <a:rPr lang="en-US" dirty="0">
                <a:effectLst/>
                <a:latin typeface="+mn-lt"/>
              </a:rPr>
              <a:t>﻿﻿Axioms of probability</a:t>
            </a:r>
          </a:p>
          <a:p>
            <a:pPr marL="1028700" lvl="1">
              <a:buFont typeface="Arial" panose="020B0604020202020204" pitchFamily="34" charset="0"/>
              <a:buChar char="•"/>
            </a:pPr>
            <a:r>
              <a:rPr lang="en-US" dirty="0">
                <a:effectLst/>
                <a:latin typeface="+mn-lt"/>
              </a:rPr>
              <a:t>What an event is</a:t>
            </a:r>
          </a:p>
          <a:p>
            <a:pPr marL="1028700" lvl="1">
              <a:buFont typeface="Arial" panose="020B0604020202020204" pitchFamily="34" charset="0"/>
              <a:buChar char="•"/>
            </a:pPr>
            <a:r>
              <a:rPr lang="en-US" dirty="0">
                <a:effectLst/>
                <a:latin typeface="+mn-lt"/>
              </a:rPr>
              <a:t>What a probabilistic model is</a:t>
            </a:r>
          </a:p>
          <a:p>
            <a:pPr marL="1028700" lvl="1">
              <a:buFont typeface="Arial" panose="020B0604020202020204" pitchFamily="34" charset="0"/>
              <a:buChar char="•"/>
            </a:pPr>
            <a:r>
              <a:rPr lang="en-US" dirty="0">
                <a:effectLst/>
                <a:latin typeface="+mn-lt"/>
              </a:rPr>
              <a:t>﻿﻿Interactions between joint probabilities, conditional probabilities, marginal distributions</a:t>
            </a:r>
          </a:p>
          <a:p>
            <a:pPr marL="571500" indent="-342900">
              <a:buFont typeface="Arial" panose="020B0604020202020204" pitchFamily="34" charset="0"/>
              <a:buChar char="•"/>
            </a:pPr>
            <a:r>
              <a:rPr lang="en-US" dirty="0">
                <a:effectLst/>
                <a:latin typeface="+mn-lt"/>
              </a:rPr>
              <a:t>﻿﻿The chain rule</a:t>
            </a:r>
          </a:p>
          <a:p>
            <a:pPr marL="571500" indent="-342900">
              <a:buFont typeface="Arial" panose="020B0604020202020204" pitchFamily="34" charset="0"/>
              <a:buChar char="•"/>
            </a:pPr>
            <a:r>
              <a:rPr lang="en-US" dirty="0">
                <a:effectLst/>
                <a:latin typeface="+mn-lt"/>
              </a:rPr>
              <a:t>﻿﻿Bayes rule</a:t>
            </a:r>
          </a:p>
          <a:p>
            <a:pPr marL="571500" indent="-342900">
              <a:buFont typeface="Arial" panose="020B0604020202020204" pitchFamily="34" charset="0"/>
              <a:buChar char="•"/>
            </a:pPr>
            <a:r>
              <a:rPr lang="en-US" dirty="0">
                <a:effectLst/>
                <a:latin typeface="+mn-lt"/>
              </a:rPr>
              <a:t>﻿﻿Performing probabilistic inference</a:t>
            </a:r>
          </a:p>
          <a:p>
            <a:pPr marL="571500" indent="-342900">
              <a:buFont typeface="Arial" panose="020B0604020202020204" pitchFamily="34" charset="0"/>
              <a:buChar char="•"/>
            </a:pPr>
            <a:r>
              <a:rPr lang="en-US" dirty="0">
                <a:effectLst/>
                <a:latin typeface="+mn-lt"/>
              </a:rPr>
              <a:t>﻿﻿Probabilistic language models</a:t>
            </a:r>
          </a:p>
          <a:p>
            <a:pPr marL="571500" indent="-342900">
              <a:buFont typeface="Arial" panose="020B0604020202020204" pitchFamily="34" charset="0"/>
              <a:buChar char="•"/>
            </a:pPr>
            <a:endParaRPr lang="en-US" dirty="0">
              <a:latin typeface="+mn-lt"/>
            </a:endParaRPr>
          </a:p>
        </p:txBody>
      </p:sp>
      <p:sp>
        <p:nvSpPr>
          <p:cNvPr id="4" name="Google Shape;75;g92b3bf485b_0_0">
            <a:extLst>
              <a:ext uri="{FF2B5EF4-FFF2-40B4-BE49-F238E27FC236}">
                <a16:creationId xmlns:a16="http://schemas.microsoft.com/office/drawing/2014/main" id="{4334B23E-C7D4-A45A-AC01-54CCFEF554FC}"/>
              </a:ext>
            </a:extLst>
          </p:cNvPr>
          <p:cNvSpPr/>
          <p:nvPr/>
        </p:nvSpPr>
        <p:spPr>
          <a:xfrm>
            <a:off x="5593351" y="4889088"/>
            <a:ext cx="6370690" cy="918001"/>
          </a:xfrm>
          <a:prstGeom prst="wedgeRoundRectCallout">
            <a:avLst>
              <a:gd name="adj1" fmla="val -68111"/>
              <a:gd name="adj2" fmla="val -491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mj-lt"/>
                <a:ea typeface="Open Sans"/>
                <a:cs typeface="Open Sans"/>
                <a:sym typeface="Open Sans"/>
              </a:rPr>
              <a:t>Using a new textbook for this section.</a:t>
            </a:r>
          </a:p>
        </p:txBody>
      </p:sp>
    </p:spTree>
    <p:extLst>
      <p:ext uri="{BB962C8B-B14F-4D97-AF65-F5344CB8AC3E}">
        <p14:creationId xmlns:p14="http://schemas.microsoft.com/office/powerpoint/2010/main" val="724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19"/>
          <p:cNvPicPr preferRelativeResize="0">
            <a:picLocks noGrp="1"/>
          </p:cNvPicPr>
          <p:nvPr>
            <p:ph type="body" idx="4294967295"/>
          </p:nvPr>
        </p:nvPicPr>
        <p:blipFill rotWithShape="1">
          <a:blip r:embed="rId3">
            <a:alphaModFix/>
          </a:blip>
          <a:srcRect/>
          <a:stretch/>
        </p:blipFill>
        <p:spPr>
          <a:xfrm>
            <a:off x="1637533" y="347562"/>
            <a:ext cx="8229600" cy="5926137"/>
          </a:xfrm>
          <a:prstGeom prst="rect">
            <a:avLst/>
          </a:prstGeom>
          <a:noFill/>
          <a:ln>
            <a:noFill/>
          </a:ln>
        </p:spPr>
      </p:pic>
      <p:sp>
        <p:nvSpPr>
          <p:cNvPr id="323" name="Google Shape;323;p19"/>
          <p:cNvSpPr/>
          <p:nvPr/>
        </p:nvSpPr>
        <p:spPr>
          <a:xfrm>
            <a:off x="3251968" y="6273699"/>
            <a:ext cx="58651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https://www.youtube.com/watch?v=M8MJFrdfGe0</a:t>
            </a:r>
            <a:endParaRPr sz="1800" dirty="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Probabilistic Language Models</a:t>
            </a:r>
            <a:endParaRPr/>
          </a:p>
        </p:txBody>
      </p:sp>
      <p:sp>
        <p:nvSpPr>
          <p:cNvPr id="329" name="Google Shape;32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Models</a:t>
            </a:r>
            <a:endParaRPr/>
          </a:p>
        </p:txBody>
      </p:sp>
      <p:sp>
        <p:nvSpPr>
          <p:cNvPr id="336" name="Google Shape;336;p2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One goal: assign a probability to a sentence</a:t>
            </a:r>
            <a:endParaRPr/>
          </a:p>
          <a:p>
            <a:pPr marL="0" lvl="0" indent="0" algn="l" rtl="0">
              <a:lnSpc>
                <a:spcPct val="90000"/>
              </a:lnSpc>
              <a:spcBef>
                <a:spcPts val="1000"/>
              </a:spcBef>
              <a:spcAft>
                <a:spcPts val="0"/>
              </a:spcAft>
              <a:buClr>
                <a:schemeClr val="dk1"/>
              </a:buClr>
              <a:buSzPts val="2000"/>
              <a:buNone/>
            </a:pPr>
            <a:endParaRPr/>
          </a:p>
          <a:p>
            <a:pPr marL="685800" lvl="1" indent="-228600" algn="l" rtl="0">
              <a:lnSpc>
                <a:spcPct val="90000"/>
              </a:lnSpc>
              <a:spcBef>
                <a:spcPts val="500"/>
              </a:spcBef>
              <a:spcAft>
                <a:spcPts val="0"/>
              </a:spcAft>
              <a:buClr>
                <a:schemeClr val="dk1"/>
              </a:buClr>
              <a:buSzPts val="2000"/>
              <a:buChar char="•"/>
            </a:pPr>
            <a:r>
              <a:rPr lang="en-US"/>
              <a:t>Autocomplete for texting</a:t>
            </a:r>
            <a:endParaRPr/>
          </a:p>
          <a:p>
            <a:pPr marL="685800" lvl="1" indent="-228600" algn="l" rtl="0">
              <a:lnSpc>
                <a:spcPct val="90000"/>
              </a:lnSpc>
              <a:spcBef>
                <a:spcPts val="500"/>
              </a:spcBef>
              <a:spcAft>
                <a:spcPts val="0"/>
              </a:spcAft>
              <a:buClr>
                <a:schemeClr val="dk1"/>
              </a:buClr>
              <a:buSzPts val="2000"/>
              <a:buChar char="•"/>
            </a:pPr>
            <a:r>
              <a:rPr lang="en-US"/>
              <a:t>Machine Translation</a:t>
            </a:r>
            <a:endParaRPr/>
          </a:p>
          <a:p>
            <a:pPr marL="685800" lvl="1" indent="-228600" algn="l" rtl="0">
              <a:lnSpc>
                <a:spcPct val="90000"/>
              </a:lnSpc>
              <a:spcBef>
                <a:spcPts val="500"/>
              </a:spcBef>
              <a:spcAft>
                <a:spcPts val="0"/>
              </a:spcAft>
              <a:buClr>
                <a:schemeClr val="dk1"/>
              </a:buClr>
              <a:buSzPts val="2000"/>
              <a:buChar char="•"/>
            </a:pPr>
            <a:r>
              <a:rPr lang="en-US"/>
              <a:t>Spelling Correction</a:t>
            </a:r>
            <a:endParaRPr/>
          </a:p>
          <a:p>
            <a:pPr marL="685800" lvl="1" indent="-228600" algn="l" rtl="0">
              <a:lnSpc>
                <a:spcPct val="90000"/>
              </a:lnSpc>
              <a:spcBef>
                <a:spcPts val="500"/>
              </a:spcBef>
              <a:spcAft>
                <a:spcPts val="0"/>
              </a:spcAft>
              <a:buClr>
                <a:schemeClr val="dk1"/>
              </a:buClr>
              <a:buSzPts val="2000"/>
              <a:buChar char="•"/>
            </a:pPr>
            <a:r>
              <a:rPr lang="en-US"/>
              <a:t>Speech Recognition</a:t>
            </a:r>
            <a:endParaRPr/>
          </a:p>
          <a:p>
            <a:pPr marL="685800" lvl="1" indent="-101600" algn="l" rtl="0">
              <a:lnSpc>
                <a:spcPct val="90000"/>
              </a:lnSpc>
              <a:spcBef>
                <a:spcPts val="5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Other Natural Language Generation tasks: summarization, question-answering, dialog systems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43" name="Google Shape;343;p2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Goal: compute the probability of a sentence or sequence of words</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Related task: probability of an upcoming word</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A model that computes either of these is called a </a:t>
            </a:r>
            <a:r>
              <a:rPr lang="en-US" b="1">
                <a:solidFill>
                  <a:srgbClr val="CC0033"/>
                </a:solidFill>
                <a:latin typeface="Calibri"/>
                <a:ea typeface="Calibri"/>
                <a:cs typeface="Calibri"/>
                <a:sym typeface="Calibri"/>
              </a:rPr>
              <a:t>language model </a:t>
            </a:r>
            <a:r>
              <a:rPr lang="en-US">
                <a:latin typeface="Calibri"/>
                <a:ea typeface="Calibri"/>
                <a:cs typeface="Calibri"/>
                <a:sym typeface="Calibri"/>
              </a:rPr>
              <a:t>or </a:t>
            </a:r>
            <a:r>
              <a:rPr lang="en-US" b="1">
                <a:solidFill>
                  <a:srgbClr val="CC0033"/>
                </a:solidFill>
                <a:latin typeface="Calibri"/>
                <a:ea typeface="Calibri"/>
                <a:cs typeface="Calibri"/>
                <a:sym typeface="Calibri"/>
              </a:rPr>
              <a:t>LM</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50" name="Google Shape;350;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Goal: compute the probability of a sentence or sequence of words</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 P(w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,w</a:t>
            </a:r>
            <a:r>
              <a:rPr lang="en-US" baseline="-25000" dirty="0">
                <a:latin typeface="Calibri"/>
                <a:ea typeface="Calibri"/>
                <a:cs typeface="Calibri"/>
                <a:sym typeface="Calibri"/>
              </a:rPr>
              <a:t>5</a:t>
            </a:r>
            <a:r>
              <a:rPr lang="en-US" dirty="0">
                <a:latin typeface="Calibri"/>
                <a:ea typeface="Calibri"/>
                <a:cs typeface="Calibri"/>
                <a:sym typeface="Calibri"/>
              </a:rPr>
              <a:t>…</a:t>
            </a:r>
            <a:r>
              <a:rPr lang="en-US" dirty="0" err="1">
                <a:latin typeface="Calibri"/>
                <a:ea typeface="Calibri"/>
                <a:cs typeface="Calibri"/>
                <a:sym typeface="Calibri"/>
              </a:rPr>
              <a:t>w</a:t>
            </a:r>
            <a:r>
              <a:rPr lang="en-US" baseline="-25000" dirty="0" err="1">
                <a:latin typeface="Calibri"/>
                <a:ea typeface="Calibri"/>
                <a:cs typeface="Calibri"/>
                <a:sym typeface="Calibri"/>
              </a:rPr>
              <a:t>n</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Related task: probability of an upcoming word</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a:t>
            </a:r>
            <a:r>
              <a:rPr lang="en-US" baseline="-25000" dirty="0">
                <a:latin typeface="Calibri"/>
                <a:ea typeface="Calibri"/>
                <a:cs typeface="Calibri"/>
                <a:sym typeface="Calibri"/>
              </a:rPr>
              <a:t>5</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A model that computes either of these</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or     P(w</a:t>
            </a:r>
            <a:r>
              <a:rPr lang="en-US" baseline="-25000" dirty="0">
                <a:latin typeface="Calibri"/>
                <a:ea typeface="Calibri"/>
                <a:cs typeface="Calibri"/>
                <a:sym typeface="Calibri"/>
              </a:rPr>
              <a:t>n</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n-1</a:t>
            </a:r>
            <a:r>
              <a:rPr lang="en-US" dirty="0">
                <a:latin typeface="Calibri"/>
                <a:ea typeface="Calibri"/>
                <a:cs typeface="Calibri"/>
                <a:sym typeface="Calibri"/>
              </a:rPr>
              <a:t>)          is called a </a:t>
            </a:r>
            <a:r>
              <a:rPr lang="en-US" b="1" dirty="0">
                <a:solidFill>
                  <a:srgbClr val="A50021"/>
                </a:solidFill>
                <a:latin typeface="Calibri"/>
                <a:ea typeface="Calibri"/>
                <a:cs typeface="Calibri"/>
                <a:sym typeface="Calibri"/>
              </a:rPr>
              <a:t>language model</a:t>
            </a:r>
            <a:r>
              <a:rPr lang="en-US" dirty="0">
                <a:latin typeface="Calibri"/>
                <a:ea typeface="Calibri"/>
                <a:cs typeface="Calibri"/>
                <a:sym typeface="Calibri"/>
              </a:rPr>
              <a:t> or </a:t>
            </a:r>
            <a:r>
              <a:rPr lang="en-US" b="1" dirty="0">
                <a:solidFill>
                  <a:srgbClr val="CC0033"/>
                </a:solidFill>
                <a:latin typeface="Calibri"/>
                <a:ea typeface="Calibri"/>
                <a:cs typeface="Calibri"/>
                <a:sym typeface="Calibri"/>
              </a:rPr>
              <a:t>LM</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Better: </a:t>
            </a:r>
            <a:r>
              <a:rPr lang="en-US" b="1" dirty="0">
                <a:solidFill>
                  <a:srgbClr val="CC0033"/>
                </a:solidFill>
                <a:latin typeface="Calibri"/>
                <a:ea typeface="Calibri"/>
                <a:cs typeface="Calibri"/>
                <a:sym typeface="Calibri"/>
              </a:rPr>
              <a:t>the grammar       </a:t>
            </a:r>
            <a:r>
              <a:rPr lang="en-US" dirty="0">
                <a:latin typeface="Calibri"/>
                <a:ea typeface="Calibri"/>
                <a:cs typeface="Calibri"/>
                <a:sym typeface="Calibri"/>
              </a:rPr>
              <a:t>But </a:t>
            </a:r>
            <a:r>
              <a:rPr lang="en-US" b="1" dirty="0">
                <a:solidFill>
                  <a:srgbClr val="CC0033"/>
                </a:solidFill>
                <a:latin typeface="Calibri"/>
                <a:ea typeface="Calibri"/>
                <a:cs typeface="Calibri"/>
                <a:sym typeface="Calibri"/>
              </a:rPr>
              <a:t>language models </a:t>
            </a:r>
            <a:r>
              <a:rPr lang="en-US" dirty="0">
                <a:latin typeface="Calibri"/>
                <a:ea typeface="Calibri"/>
                <a:cs typeface="Calibri"/>
                <a:sym typeface="Calibri"/>
              </a:rPr>
              <a:t>are standard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compute P(W)</a:t>
            </a:r>
            <a:endParaRPr/>
          </a:p>
        </p:txBody>
      </p:sp>
      <p:sp>
        <p:nvSpPr>
          <p:cNvPr id="357" name="Google Shape;357;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How to compute this joint probability:</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457200" lvl="1" indent="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P(the, underdog, Philadelphia, Phillies, won)</a:t>
            </a:r>
            <a:endParaRPr dirty="0"/>
          </a:p>
          <a:p>
            <a:pPr marL="685800" lvl="1" indent="-101600" algn="l" rtl="0">
              <a:lnSpc>
                <a:spcPct val="90000"/>
              </a:lnSpc>
              <a:spcBef>
                <a:spcPts val="5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Intuition: let’s rely on the Chain Rule of Probability</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64" name="Google Shape;364;p2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71" name="Google Shape;37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Recall the definition of conditional probabilities</a:t>
            </a:r>
            <a:endParaRPr/>
          </a:p>
          <a:p>
            <a:pPr marL="609585" lvl="1" indent="0" algn="l" rtl="0">
              <a:lnSpc>
                <a:spcPct val="90000"/>
              </a:lnSpc>
              <a:spcBef>
                <a:spcPts val="500"/>
              </a:spcBef>
              <a:spcAft>
                <a:spcPts val="0"/>
              </a:spcAft>
              <a:buClr>
                <a:schemeClr val="dk1"/>
              </a:buClr>
              <a:buSzPts val="2000"/>
              <a:buNone/>
            </a:pPr>
            <a:r>
              <a:rPr lang="en-US" b="1">
                <a:latin typeface="Calibri"/>
                <a:ea typeface="Calibri"/>
                <a:cs typeface="Calibri"/>
                <a:sym typeface="Calibri"/>
              </a:rPr>
              <a:t>p(B|A) = P(A,B)/P(A)</a:t>
            </a:r>
            <a:r>
              <a:rPr lang="en-US">
                <a:latin typeface="Calibri"/>
                <a:ea typeface="Calibri"/>
                <a:cs typeface="Calibri"/>
                <a:sym typeface="Calibri"/>
              </a:rPr>
              <a:t>	Rewriting:   </a:t>
            </a:r>
            <a:r>
              <a:rPr lang="en-US" b="1">
                <a:latin typeface="Calibri"/>
                <a:ea typeface="Calibri"/>
                <a:cs typeface="Calibri"/>
                <a:sym typeface="Calibri"/>
              </a:rPr>
              <a:t>P(A,B) = P(A)P(B|A)</a:t>
            </a:r>
            <a:endParaRPr/>
          </a:p>
          <a:p>
            <a:pPr marL="609585" lvl="1" indent="0" algn="l" rtl="0">
              <a:lnSpc>
                <a:spcPct val="90000"/>
              </a:lnSpc>
              <a:spcBef>
                <a:spcPts val="500"/>
              </a:spcBef>
              <a:spcAft>
                <a:spcPts val="0"/>
              </a:spcAft>
              <a:buClr>
                <a:schemeClr val="dk1"/>
              </a:buClr>
              <a:buSzPts val="2000"/>
              <a:buNone/>
            </a:pPr>
            <a:endParaRPr>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More variables:</a:t>
            </a:r>
            <a:endParaRPr/>
          </a:p>
          <a:p>
            <a:pPr marL="609585" lvl="1" indent="0" algn="l" rtl="0">
              <a:lnSpc>
                <a:spcPct val="90000"/>
              </a:lnSpc>
              <a:spcBef>
                <a:spcPts val="500"/>
              </a:spcBef>
              <a:spcAft>
                <a:spcPts val="0"/>
              </a:spcAft>
              <a:buClr>
                <a:schemeClr val="dk1"/>
              </a:buClr>
              <a:buSzPts val="2000"/>
              <a:buNone/>
            </a:pPr>
            <a:r>
              <a:rPr lang="en-US">
                <a:latin typeface="Calibri"/>
                <a:ea typeface="Calibri"/>
                <a:cs typeface="Calibri"/>
                <a:sym typeface="Calibri"/>
              </a:rPr>
              <a:t> P(A,B,C,D) = P(A)P(B|A)P(C|A,B)P(D|A,B,C)</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The Chain Rule in General</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  P(x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n</a:t>
            </a:r>
            <a:r>
              <a:rPr lang="en-US">
                <a:latin typeface="Calibri"/>
                <a:ea typeface="Calibri"/>
                <a:cs typeface="Calibri"/>
                <a:sym typeface="Calibri"/>
              </a:rPr>
              <a:t>) = P(x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)…P(x</a:t>
            </a:r>
            <a:r>
              <a:rPr lang="en-US" baseline="-25000">
                <a:latin typeface="Calibri"/>
                <a:ea typeface="Calibri"/>
                <a:cs typeface="Calibri"/>
                <a:sym typeface="Calibri"/>
              </a:rPr>
              <a:t>n</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n-1</a:t>
            </a:r>
            <a:r>
              <a:rPr lang="en-US">
                <a:latin typeface="Calibri"/>
                <a:ea typeface="Calibri"/>
                <a:cs typeface="Calibri"/>
                <a:sym typeface="Calibri"/>
              </a:rPr>
              <a:t>)</a:t>
            </a:r>
            <a:endParaRPr/>
          </a:p>
          <a:p>
            <a:pPr marL="0" lvl="0" indent="0" algn="l" rtl="0">
              <a:lnSpc>
                <a:spcPct val="90000"/>
              </a:lnSpc>
              <a:spcBef>
                <a:spcPts val="1000"/>
              </a:spcBef>
              <a:spcAft>
                <a:spcPts val="0"/>
              </a:spcAft>
              <a:buClr>
                <a:schemeClr val="dk1"/>
              </a:buClr>
              <a:buSzPts val="2000"/>
              <a:buFont typeface="Noto Sans Symbols"/>
              <a:buNone/>
            </a:pP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78" name="Google Shape;378;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dirty="0"/>
              <a:t>Review of Probabilities</a:t>
            </a:r>
            <a:endParaRPr dirty="0"/>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extLst>
      <p:ext uri="{BB962C8B-B14F-4D97-AF65-F5344CB8AC3E}">
        <p14:creationId xmlns:p14="http://schemas.microsoft.com/office/powerpoint/2010/main" val="2425244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393" name="Google Shape;393;p2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Could we just count and divide?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07" name="Google Shape;407;p3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4"/>
          <p:cNvSpPr txBox="1">
            <a:spLocks noGrp="1"/>
          </p:cNvSpPr>
          <p:nvPr>
            <p:ph type="title"/>
          </p:nvPr>
        </p:nvSpPr>
        <p:spPr>
          <a:xfrm>
            <a:off x="1828800" y="-17929"/>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Historical Notes</a:t>
            </a:r>
            <a:endParaRPr/>
          </a:p>
        </p:txBody>
      </p:sp>
      <p:sp>
        <p:nvSpPr>
          <p:cNvPr id="426" name="Google Shape;426;p34"/>
          <p:cNvSpPr txBox="1"/>
          <p:nvPr/>
        </p:nvSpPr>
        <p:spPr>
          <a:xfrm>
            <a:off x="9558907" y="2571195"/>
            <a:ext cx="1826910"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a:solidFill>
                  <a:schemeClr val="dk1"/>
                </a:solidFill>
                <a:latin typeface="Calibri"/>
                <a:ea typeface="Calibri"/>
                <a:cs typeface="Calibri"/>
                <a:sym typeface="Calibri"/>
              </a:rPr>
              <a:t>Andrei Markov</a:t>
            </a:r>
            <a:endParaRPr/>
          </a:p>
        </p:txBody>
      </p:sp>
      <p:graphicFrame>
        <p:nvGraphicFramePr>
          <p:cNvPr id="427" name="Google Shape;427;p34"/>
          <p:cNvGraphicFramePr/>
          <p:nvPr/>
        </p:nvGraphicFramePr>
        <p:xfrm>
          <a:off x="470442" y="851221"/>
          <a:ext cx="10915375" cy="5382920"/>
        </p:xfrm>
        <a:graphic>
          <a:graphicData uri="http://schemas.openxmlformats.org/drawingml/2006/table">
            <a:tbl>
              <a:tblPr firstRow="1" bandRow="1">
                <a:noFill/>
                <a:tableStyleId>{26F4AAFC-9C9B-4110-8E2A-E79AC4F4A6CE}</a:tableStyleId>
              </a:tblPr>
              <a:tblGrid>
                <a:gridCol w="2580700">
                  <a:extLst>
                    <a:ext uri="{9D8B030D-6E8A-4147-A177-3AD203B41FA5}">
                      <a16:colId xmlns:a16="http://schemas.microsoft.com/office/drawing/2014/main" val="20000"/>
                    </a:ext>
                  </a:extLst>
                </a:gridCol>
                <a:gridCol w="8334675">
                  <a:extLst>
                    <a:ext uri="{9D8B030D-6E8A-4147-A177-3AD203B41FA5}">
                      <a16:colId xmlns:a16="http://schemas.microsoft.com/office/drawing/2014/main" val="20001"/>
                    </a:ext>
                  </a:extLst>
                </a:gridCol>
              </a:tblGrid>
              <a:tr h="888525">
                <a:tc>
                  <a:txBody>
                    <a:bodyPr/>
                    <a:lstStyle/>
                    <a:p>
                      <a:pPr marL="0" marR="0" lvl="0" indent="0" algn="l" rtl="0">
                        <a:spcBef>
                          <a:spcPts val="0"/>
                        </a:spcBef>
                        <a:spcAft>
                          <a:spcPts val="0"/>
                        </a:spcAft>
                        <a:buNone/>
                      </a:pPr>
                      <a:r>
                        <a:rPr lang="en-US" sz="1800"/>
                        <a:t>1913</a:t>
                      </a:r>
                      <a:endParaRPr sz="1800"/>
                    </a:p>
                  </a:txBody>
                  <a:tcPr marL="91450" marR="91450" marT="45725" marB="45725"/>
                </a:tc>
                <a:tc>
                  <a:txBody>
                    <a:bodyPr/>
                    <a:lstStyle/>
                    <a:p>
                      <a:pPr marL="0" marR="0" lvl="0" indent="0" algn="l" rtl="0">
                        <a:spcBef>
                          <a:spcPts val="0"/>
                        </a:spcBef>
                        <a:spcAft>
                          <a:spcPts val="0"/>
                        </a:spcAft>
                        <a:buNone/>
                      </a:pPr>
                      <a:r>
                        <a:rPr lang="en-US" sz="1800" dirty="0"/>
                        <a:t>Andrei Markov counts 20k letters in </a:t>
                      </a:r>
                      <a:r>
                        <a:rPr lang="en-US" sz="1800" i="1" dirty="0"/>
                        <a:t>Eugene </a:t>
                      </a:r>
                      <a:r>
                        <a:rPr lang="en-US" sz="1800" i="1" dirty="0" err="1"/>
                        <a:t>Onegin</a:t>
                      </a:r>
                      <a:endParaRPr sz="1800" dirty="0"/>
                    </a:p>
                  </a:txBody>
                  <a:tcPr marL="91450" marR="91450" marT="45725" marB="45725"/>
                </a:tc>
                <a:extLst>
                  <a:ext uri="{0D108BD9-81ED-4DB2-BD59-A6C34878D82A}">
                    <a16:rowId xmlns:a16="http://schemas.microsoft.com/office/drawing/2014/main" val="10000"/>
                  </a:ext>
                </a:extLst>
              </a:tr>
              <a:tr h="888525">
                <a:tc>
                  <a:txBody>
                    <a:bodyPr/>
                    <a:lstStyle/>
                    <a:p>
                      <a:pPr marL="0" marR="0" lvl="0" indent="0" algn="l" rtl="0">
                        <a:spcBef>
                          <a:spcPts val="0"/>
                        </a:spcBef>
                        <a:spcAft>
                          <a:spcPts val="0"/>
                        </a:spcAft>
                        <a:buNone/>
                      </a:pPr>
                      <a:r>
                        <a:rPr lang="en-US" sz="1800"/>
                        <a:t>1948</a:t>
                      </a:r>
                      <a:endParaRPr sz="1800"/>
                    </a:p>
                  </a:txBody>
                  <a:tcPr marL="91450" marR="91450" marT="45725" marB="45725"/>
                </a:tc>
                <a:tc>
                  <a:txBody>
                    <a:bodyPr/>
                    <a:lstStyle/>
                    <a:p>
                      <a:pPr marL="0" marR="0" lvl="0" indent="0" algn="l" rtl="0">
                        <a:spcBef>
                          <a:spcPts val="0"/>
                        </a:spcBef>
                        <a:spcAft>
                          <a:spcPts val="0"/>
                        </a:spcAft>
                        <a:buNone/>
                      </a:pPr>
                      <a:r>
                        <a:rPr lang="en-US" sz="1800"/>
                        <a:t>Claude Shannon uses n-grams to approximate English</a:t>
                      </a:r>
                      <a:endParaRPr sz="1800"/>
                    </a:p>
                  </a:txBody>
                  <a:tcPr marL="91450" marR="91450" marT="45725" marB="45725"/>
                </a:tc>
                <a:extLst>
                  <a:ext uri="{0D108BD9-81ED-4DB2-BD59-A6C34878D82A}">
                    <a16:rowId xmlns:a16="http://schemas.microsoft.com/office/drawing/2014/main" val="10001"/>
                  </a:ext>
                </a:extLst>
              </a:tr>
              <a:tr h="888525">
                <a:tc>
                  <a:txBody>
                    <a:bodyPr/>
                    <a:lstStyle/>
                    <a:p>
                      <a:pPr marL="0" marR="0" lvl="0" indent="0" algn="l" rtl="0">
                        <a:spcBef>
                          <a:spcPts val="0"/>
                        </a:spcBef>
                        <a:spcAft>
                          <a:spcPts val="0"/>
                        </a:spcAft>
                        <a:buNone/>
                      </a:pPr>
                      <a:r>
                        <a:rPr lang="en-US" sz="1800"/>
                        <a:t>1956</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dirty="0">
                          <a:solidFill>
                            <a:schemeClr val="dk1"/>
                          </a:solidFill>
                          <a:latin typeface="Open Sans"/>
                          <a:ea typeface="Open Sans"/>
                          <a:cs typeface="Open Sans"/>
                          <a:sym typeface="Open Sans"/>
                        </a:rPr>
                        <a:t>Noam Chomsky </a:t>
                      </a:r>
                      <a:r>
                        <a:rPr lang="en-US" sz="1800" dirty="0"/>
                        <a:t>decries finite-state Markov Models</a:t>
                      </a:r>
                      <a:endParaRPr sz="1800" dirty="0"/>
                    </a:p>
                  </a:txBody>
                  <a:tcPr marL="91450" marR="91450" marT="45725" marB="45725"/>
                </a:tc>
                <a:extLst>
                  <a:ext uri="{0D108BD9-81ED-4DB2-BD59-A6C34878D82A}">
                    <a16:rowId xmlns:a16="http://schemas.microsoft.com/office/drawing/2014/main" val="10002"/>
                  </a:ext>
                </a:extLst>
              </a:tr>
              <a:tr h="888525">
                <a:tc>
                  <a:txBody>
                    <a:bodyPr/>
                    <a:lstStyle/>
                    <a:p>
                      <a:pPr marL="0" marR="0" lvl="0" indent="0" algn="l" rtl="0">
                        <a:spcBef>
                          <a:spcPts val="0"/>
                        </a:spcBef>
                        <a:spcAft>
                          <a:spcPts val="0"/>
                        </a:spcAft>
                        <a:buNone/>
                      </a:pPr>
                      <a:r>
                        <a:rPr lang="en-US" sz="1800" dirty="0"/>
                        <a:t>1980s</a:t>
                      </a:r>
                      <a:endParaRPr sz="1800" dirty="0"/>
                    </a:p>
                  </a:txBody>
                  <a:tcPr marL="91450" marR="91450" marT="45725" marB="45725"/>
                </a:tc>
                <a:tc>
                  <a:txBody>
                    <a:bodyPr/>
                    <a:lstStyle/>
                    <a:p>
                      <a:pPr marL="0" marR="0" lvl="0" indent="0" algn="l" rtl="0">
                        <a:spcBef>
                          <a:spcPts val="0"/>
                        </a:spcBef>
                        <a:spcAft>
                          <a:spcPts val="0"/>
                        </a:spcAft>
                        <a:buNone/>
                      </a:pPr>
                      <a:r>
                        <a:rPr lang="en-US" sz="1800"/>
                        <a:t>Fred Jelinek at IBM TJ Watson uses n-grams for ASR, think about 2 other ideas for models: (1) MT, (2) stock market prediction</a:t>
                      </a:r>
                      <a:endParaRPr sz="1800"/>
                    </a:p>
                  </a:txBody>
                  <a:tcPr marL="91450" marR="91450" marT="45725" marB="45725"/>
                </a:tc>
                <a:extLst>
                  <a:ext uri="{0D108BD9-81ED-4DB2-BD59-A6C34878D82A}">
                    <a16:rowId xmlns:a16="http://schemas.microsoft.com/office/drawing/2014/main" val="10003"/>
                  </a:ext>
                </a:extLst>
              </a:tr>
              <a:tr h="888525">
                <a:tc>
                  <a:txBody>
                    <a:bodyPr/>
                    <a:lstStyle/>
                    <a:p>
                      <a:pPr marL="0" marR="0" lvl="0" indent="0" algn="l" rtl="0">
                        <a:spcBef>
                          <a:spcPts val="0"/>
                        </a:spcBef>
                        <a:spcAft>
                          <a:spcPts val="0"/>
                        </a:spcAft>
                        <a:buNone/>
                      </a:pPr>
                      <a:r>
                        <a:rPr lang="en-US" sz="1800" dirty="0"/>
                        <a:t>1993</a:t>
                      </a:r>
                      <a:endParaRPr sz="1800" dirty="0"/>
                    </a:p>
                  </a:txBody>
                  <a:tcPr marL="91450" marR="91450" marT="45725" marB="45725"/>
                </a:tc>
                <a:tc>
                  <a:txBody>
                    <a:bodyPr/>
                    <a:lstStyle/>
                    <a:p>
                      <a:pPr marL="0" marR="0" lvl="0" indent="0" algn="l" rtl="0">
                        <a:spcBef>
                          <a:spcPts val="0"/>
                        </a:spcBef>
                        <a:spcAft>
                          <a:spcPts val="0"/>
                        </a:spcAft>
                        <a:buNone/>
                      </a:pPr>
                      <a:r>
                        <a:rPr lang="en-US" sz="1800" dirty="0"/>
                        <a:t>Jelinek and team develops statistical machine translation</a:t>
                      </a:r>
                    </a:p>
                    <a:p>
                      <a:pPr marL="0" marR="0" lvl="0" indent="0" algn="ctr" rtl="0">
                        <a:spcBef>
                          <a:spcPts val="0"/>
                        </a:spcBef>
                        <a:spcAft>
                          <a:spcPts val="0"/>
                        </a:spcAft>
                        <a:buNone/>
                      </a:pPr>
                      <a:r>
                        <a:rPr lang="en-US" sz="1800" dirty="0" err="1"/>
                        <a:t>argmax_e</a:t>
                      </a:r>
                      <a:r>
                        <a:rPr lang="en-US" sz="1800" dirty="0"/>
                        <a:t> p(</a:t>
                      </a:r>
                      <a:r>
                        <a:rPr lang="en-US" sz="1800" dirty="0" err="1"/>
                        <a:t>e|f</a:t>
                      </a:r>
                      <a:r>
                        <a:rPr lang="en-US" sz="1800" dirty="0"/>
                        <a:t>) = p(e) p(</a:t>
                      </a:r>
                      <a:r>
                        <a:rPr lang="en-US" sz="1800" dirty="0" err="1"/>
                        <a:t>f|e</a:t>
                      </a:r>
                      <a:r>
                        <a:rPr lang="en-US" sz="1800" dirty="0"/>
                        <a:t>)</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r h="8885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dirty="0"/>
                        <a:t>Jelinek left IBM to found CLSP at JHU</a:t>
                      </a:r>
                    </a:p>
                    <a:p>
                      <a:pPr marL="0" marR="0" lvl="0" indent="0" algn="l" rtl="0">
                        <a:spcBef>
                          <a:spcPts val="0"/>
                        </a:spcBef>
                        <a:spcAft>
                          <a:spcPts val="0"/>
                        </a:spcAft>
                        <a:buNone/>
                      </a:pPr>
                      <a:r>
                        <a:rPr lang="en-US" sz="1800" dirty="0"/>
                        <a:t>Peter Brown and Robert Mercer move to Renaissance Technology</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2816113121"/>
                  </a:ext>
                </a:extLst>
              </a:tr>
            </a:tbl>
          </a:graphicData>
        </a:graphic>
      </p:graphicFrame>
      <p:pic>
        <p:nvPicPr>
          <p:cNvPr id="2" name="Picture 1">
            <a:extLst>
              <a:ext uri="{FF2B5EF4-FFF2-40B4-BE49-F238E27FC236}">
                <a16:creationId xmlns:a16="http://schemas.microsoft.com/office/drawing/2014/main" id="{2E8A9DE9-D32F-0F01-D234-FA410B20FB84}"/>
              </a:ext>
            </a:extLst>
          </p:cNvPr>
          <p:cNvPicPr>
            <a:picLocks noChangeAspect="1"/>
          </p:cNvPicPr>
          <p:nvPr/>
        </p:nvPicPr>
        <p:blipFill>
          <a:blip r:embed="rId3"/>
          <a:stretch>
            <a:fillRect/>
          </a:stretch>
        </p:blipFill>
        <p:spPr>
          <a:xfrm>
            <a:off x="9013371" y="-17929"/>
            <a:ext cx="3497944" cy="2623458"/>
          </a:xfrm>
          <a:prstGeom prst="rect">
            <a:avLst/>
          </a:prstGeom>
        </p:spPr>
      </p:pic>
    </p:spTree>
    <p:extLst>
      <p:ext uri="{BB962C8B-B14F-4D97-AF65-F5344CB8AC3E}">
        <p14:creationId xmlns:p14="http://schemas.microsoft.com/office/powerpoint/2010/main" val="351220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Language Modeling</a:t>
            </a:r>
            <a:endParaRPr/>
          </a:p>
        </p:txBody>
      </p:sp>
      <p:sp>
        <p:nvSpPr>
          <p:cNvPr id="460" name="Google Shape;460;p38"/>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50021"/>
              </a:buClr>
              <a:buSzPts val="2400"/>
              <a:buNone/>
            </a:pPr>
            <a:r>
              <a:rPr lang="en-US">
                <a:solidFill>
                  <a:srgbClr val="A50021"/>
                </a:solidFill>
                <a:latin typeface="Calibri"/>
                <a:ea typeface="Calibri"/>
                <a:cs typeface="Calibri"/>
                <a:sym typeface="Calibri"/>
              </a:rPr>
              <a:t>Estimating N-gram Probabilities</a:t>
            </a:r>
            <a:endParaRPr>
              <a:latin typeface="Calibri"/>
              <a:ea typeface="Calibri"/>
              <a:cs typeface="Calibri"/>
              <a:sym typeface="Calibri"/>
            </a:endParaRPr>
          </a:p>
          <a:p>
            <a:pPr marL="0" lvl="0" indent="0" algn="l" rtl="0">
              <a:lnSpc>
                <a:spcPct val="90000"/>
              </a:lnSpc>
              <a:spcBef>
                <a:spcPts val="1000"/>
              </a:spcBef>
              <a:spcAft>
                <a:spcPts val="0"/>
              </a:spcAft>
              <a:buClr>
                <a:srgbClr val="888888"/>
              </a:buClr>
              <a:buSzPts val="2400"/>
              <a:buNone/>
            </a:pPr>
            <a:endParaRPr/>
          </a:p>
        </p:txBody>
      </p:sp>
      <p:sp>
        <p:nvSpPr>
          <p:cNvPr id="3" name="Google Shape;75;g92b3bf485b_0_0">
            <a:extLst>
              <a:ext uri="{FF2B5EF4-FFF2-40B4-BE49-F238E27FC236}">
                <a16:creationId xmlns:a16="http://schemas.microsoft.com/office/drawing/2014/main" id="{10B7E043-82A9-F9BE-5DAB-25C4061620BD}"/>
              </a:ext>
            </a:extLst>
          </p:cNvPr>
          <p:cNvSpPr/>
          <p:nvPr/>
        </p:nvSpPr>
        <p:spPr>
          <a:xfrm>
            <a:off x="5304879" y="426288"/>
            <a:ext cx="5011721" cy="1860602"/>
          </a:xfrm>
          <a:prstGeom prst="wedgeRoundRectCallout">
            <a:avLst>
              <a:gd name="adj1" fmla="val 47628"/>
              <a:gd name="adj2" fmla="val 10705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lecture on Tuesday Nov 8. I’m canceling it to give you time to vote.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extLst>
      <p:ext uri="{BB962C8B-B14F-4D97-AF65-F5344CB8AC3E}">
        <p14:creationId xmlns:p14="http://schemas.microsoft.com/office/powerpoint/2010/main" val="206371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extLst>
      <p:ext uri="{BB962C8B-B14F-4D97-AF65-F5344CB8AC3E}">
        <p14:creationId xmlns:p14="http://schemas.microsoft.com/office/powerpoint/2010/main" val="4131572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13" name="Google Shape;413;p32"/>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p:graphicFrame>
        <p:nvGraphicFramePr>
          <p:cNvPr id="419" name="Google Shape;419;p33"/>
          <p:cNvGraphicFramePr/>
          <p:nvPr>
            <p:extLst>
              <p:ext uri="{D42A27DB-BD31-4B8C-83A1-F6EECF244321}">
                <p14:modId xmlns:p14="http://schemas.microsoft.com/office/powerpoint/2010/main" val="2952926830"/>
              </p:ext>
            </p:extLst>
          </p:nvPr>
        </p:nvGraphicFramePr>
        <p:xfrm>
          <a:off x="3270867" y="1484661"/>
          <a:ext cx="3452065" cy="4003150"/>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dirty="0"/>
                        <a:t>Model</a:t>
                      </a:r>
                      <a:endParaRPr sz="1800" dirty="0"/>
                    </a:p>
                  </a:txBody>
                  <a:tcPr marL="91450" marR="91450" marT="45725" marB="45725"/>
                </a:tc>
                <a:tc>
                  <a:txBody>
                    <a:bodyPr/>
                    <a:lstStyle/>
                    <a:p>
                      <a:pPr marL="0" marR="0" lvl="0" indent="0" algn="l" rtl="0">
                        <a:spcBef>
                          <a:spcPts val="0"/>
                        </a:spcBef>
                        <a:spcAft>
                          <a:spcPts val="0"/>
                        </a:spcAft>
                        <a:buNone/>
                      </a:pPr>
                      <a:r>
                        <a:rPr lang="en-US" sz="1800" dirty="0"/>
                        <a:t>History</a:t>
                      </a:r>
                      <a:endParaRPr sz="1800" dirty="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dirty="0"/>
                        <a:t>3 words as history</a:t>
                      </a:r>
                      <a:endParaRPr sz="1800" dirty="0"/>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02091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Estimating bigram probabilities</a:t>
            </a:r>
            <a:endParaRPr/>
          </a:p>
        </p:txBody>
      </p:sp>
      <p:sp>
        <p:nvSpPr>
          <p:cNvPr id="467" name="Google Shape;467;p3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The Maximum Likelihood Estimate</a:t>
            </a:r>
            <a:endParaRPr/>
          </a:p>
        </p:txBody>
      </p:sp>
      <p:pic>
        <p:nvPicPr>
          <p:cNvPr id="468" name="Google Shape;468;p39"/>
          <p:cNvPicPr preferRelativeResize="0"/>
          <p:nvPr/>
        </p:nvPicPr>
        <p:blipFill rotWithShape="1">
          <a:blip r:embed="rId3">
            <a:alphaModFix/>
          </a:blip>
          <a:srcRect/>
          <a:stretch/>
        </p:blipFill>
        <p:spPr>
          <a:xfrm>
            <a:off x="2269936" y="2909629"/>
            <a:ext cx="7213600" cy="16716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2" name="Google Shape;108;p3">
            <a:extLst>
              <a:ext uri="{FF2B5EF4-FFF2-40B4-BE49-F238E27FC236}">
                <a16:creationId xmlns:a16="http://schemas.microsoft.com/office/drawing/2014/main" id="{03BAE3EA-F9C9-7F64-EBE0-83473D1A8584}"/>
              </a:ext>
            </a:extLst>
          </p:cNvPr>
          <p:cNvPicPr preferRelativeResize="0"/>
          <p:nvPr/>
        </p:nvPicPr>
        <p:blipFill rotWithShape="1">
          <a:blip r:embed="rId3">
            <a:alphaModFix/>
          </a:blip>
          <a:srcRect/>
          <a:stretch/>
        </p:blipFill>
        <p:spPr>
          <a:xfrm>
            <a:off x="7799832" y="1267968"/>
            <a:ext cx="5199888" cy="5199888"/>
          </a:xfrm>
          <a:prstGeom prst="rect">
            <a:avLst/>
          </a:prstGeom>
          <a:noFill/>
          <a:ln>
            <a:noFill/>
          </a:ln>
        </p:spPr>
      </p:pic>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Uncertainty</a:t>
            </a:r>
            <a:endParaRPr dirty="0"/>
          </a:p>
        </p:txBody>
      </p:sp>
      <p:sp>
        <p:nvSpPr>
          <p:cNvPr id="114" name="Google Shape;114;p4"/>
          <p:cNvSpPr txBox="1">
            <a:spLocks noGrp="1"/>
          </p:cNvSpPr>
          <p:nvPr>
            <p:ph type="body" idx="1"/>
          </p:nvPr>
        </p:nvSpPr>
        <p:spPr>
          <a:xfrm>
            <a:off x="399673" y="1348547"/>
            <a:ext cx="8290969" cy="4793836"/>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dirty="0"/>
              <a:t>General situation:</a:t>
            </a:r>
            <a:endParaRPr lang="en-US" dirty="0"/>
          </a:p>
          <a:p>
            <a:pPr marL="1143000" lvl="2" indent="-127000" algn="l" rtl="0">
              <a:lnSpc>
                <a:spcPct val="80000"/>
              </a:lnSpc>
              <a:spcBef>
                <a:spcPts val="500"/>
              </a:spcBef>
              <a:spcAft>
                <a:spcPts val="0"/>
              </a:spcAft>
              <a:buClr>
                <a:schemeClr val="dk1"/>
              </a:buClr>
              <a:buSzPts val="1600"/>
              <a:buNone/>
            </a:pPr>
            <a:endParaRPr lang="en-US" sz="1600" dirty="0"/>
          </a:p>
          <a:p>
            <a:pPr marL="685800" lvl="1" indent="-228600" algn="l" rtl="0">
              <a:lnSpc>
                <a:spcPct val="80000"/>
              </a:lnSpc>
              <a:spcBef>
                <a:spcPts val="500"/>
              </a:spcBef>
              <a:spcAft>
                <a:spcPts val="0"/>
              </a:spcAft>
              <a:buClr>
                <a:schemeClr val="dk1"/>
              </a:buClr>
              <a:buSzPts val="2000"/>
              <a:buChar char="•"/>
            </a:pPr>
            <a:r>
              <a:rPr lang="en-US" sz="2000" b="1" dirty="0"/>
              <a:t>Observed variables (evidence)</a:t>
            </a:r>
            <a:r>
              <a:rPr lang="en-US" sz="2000" dirty="0"/>
              <a:t>: Agent knows certain things about the state of the world (e.g., sensor readings or symptoms)</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Unobserved variables (states)</a:t>
            </a:r>
            <a:r>
              <a:rPr lang="en-US" sz="2000" dirty="0"/>
              <a:t>: Agent needs to reason about other aspects (e.g. where an object is or what disease is present)</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Model</a:t>
            </a:r>
            <a:r>
              <a:rPr lang="en-US" sz="2000" dirty="0"/>
              <a:t>: Agent knows something about how the known variables relate to the unknown variables</a:t>
            </a:r>
            <a:endParaRPr lang="en-US" sz="2400" dirty="0"/>
          </a:p>
          <a:p>
            <a:pPr marL="2971800" lvl="6" indent="-152400" algn="l" rtl="0">
              <a:lnSpc>
                <a:spcPct val="80000"/>
              </a:lnSpc>
              <a:spcBef>
                <a:spcPts val="500"/>
              </a:spcBef>
              <a:spcAft>
                <a:spcPts val="0"/>
              </a:spcAft>
              <a:buClr>
                <a:schemeClr val="dk1"/>
              </a:buClr>
              <a:buSzPts val="1200"/>
              <a:buNone/>
            </a:pPr>
            <a:endParaRPr lang="en-US" sz="1200" dirty="0"/>
          </a:p>
          <a:p>
            <a:pPr marL="0" lvl="0" indent="0" algn="l" rtl="0">
              <a:lnSpc>
                <a:spcPct val="80000"/>
              </a:lnSpc>
              <a:spcBef>
                <a:spcPts val="1000"/>
              </a:spcBef>
              <a:spcAft>
                <a:spcPts val="0"/>
              </a:spcAft>
              <a:buClr>
                <a:schemeClr val="dk1"/>
              </a:buClr>
              <a:buSzPts val="2400"/>
              <a:buNone/>
            </a:pPr>
            <a:r>
              <a:rPr lang="en-US" sz="2400" dirty="0"/>
              <a:t>Probabilistic reasoning gives us a framework for managing our beliefs and knowledge</a:t>
            </a:r>
            <a:endParaRPr lang="en-US" dirty="0"/>
          </a:p>
        </p:txBody>
      </p:sp>
      <p:sp>
        <p:nvSpPr>
          <p:cNvPr id="3" name="Rectangle 2">
            <a:extLst>
              <a:ext uri="{FF2B5EF4-FFF2-40B4-BE49-F238E27FC236}">
                <a16:creationId xmlns:a16="http://schemas.microsoft.com/office/drawing/2014/main" id="{ABA058B9-B1C2-6B10-47B8-2B704FE3E30E}"/>
              </a:ext>
            </a:extLst>
          </p:cNvPr>
          <p:cNvSpPr/>
          <p:nvPr/>
        </p:nvSpPr>
        <p:spPr>
          <a:xfrm>
            <a:off x="11169920" y="-169048"/>
            <a:ext cx="1244813" cy="1606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310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txBox="1">
            <a:spLocks noGrp="1"/>
          </p:cNvSpPr>
          <p:nvPr>
            <p:ph type="title"/>
          </p:nvPr>
        </p:nvSpPr>
        <p:spPr>
          <a:xfrm>
            <a:off x="1828800" y="274637"/>
            <a:ext cx="9855200" cy="919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A Worked Example</a:t>
            </a:r>
            <a:endParaRPr dirty="0"/>
          </a:p>
        </p:txBody>
      </p:sp>
      <p:sp>
        <p:nvSpPr>
          <p:cNvPr id="476" name="Google Shape;476;p40"/>
          <p:cNvSpPr txBox="1">
            <a:spLocks noGrp="1"/>
          </p:cNvSpPr>
          <p:nvPr>
            <p:ph type="body" idx="1"/>
          </p:nvPr>
        </p:nvSpPr>
        <p:spPr>
          <a:xfrm>
            <a:off x="6096000" y="1778088"/>
            <a:ext cx="5366657" cy="2032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3200"/>
              <a:buNone/>
            </a:pPr>
            <a:r>
              <a:rPr lang="en-US" sz="3200" dirty="0">
                <a:latin typeface="Calibri"/>
                <a:ea typeface="Calibri"/>
                <a:cs typeface="Calibri"/>
                <a:sym typeface="Calibri"/>
              </a:rPr>
              <a:t>&lt;s&gt; I am Sam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Sam I 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I do not like green eggs and ham &lt;/s&gt;</a:t>
            </a:r>
            <a:endParaRPr dirty="0"/>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p:txBody>
      </p:sp>
      <p:pic>
        <p:nvPicPr>
          <p:cNvPr id="477" name="Google Shape;477;p40" descr="sam.tiff"/>
          <p:cNvPicPr preferRelativeResize="0"/>
          <p:nvPr/>
        </p:nvPicPr>
        <p:blipFill rotWithShape="1">
          <a:blip r:embed="rId3">
            <a:alphaModFix/>
          </a:blip>
          <a:srcRect/>
          <a:stretch/>
        </p:blipFill>
        <p:spPr>
          <a:xfrm>
            <a:off x="304800" y="4394376"/>
            <a:ext cx="11683999" cy="1269824"/>
          </a:xfrm>
          <a:prstGeom prst="rect">
            <a:avLst/>
          </a:prstGeom>
          <a:noFill/>
          <a:ln>
            <a:noFill/>
          </a:ln>
        </p:spPr>
      </p:pic>
      <p:pic>
        <p:nvPicPr>
          <p:cNvPr id="2" name="Google Shape;468;p39">
            <a:extLst>
              <a:ext uri="{FF2B5EF4-FFF2-40B4-BE49-F238E27FC236}">
                <a16:creationId xmlns:a16="http://schemas.microsoft.com/office/drawing/2014/main" id="{542BF675-C9B4-090A-A523-A3C4F686BFE9}"/>
              </a:ext>
            </a:extLst>
          </p:cNvPr>
          <p:cNvPicPr preferRelativeResize="0"/>
          <p:nvPr/>
        </p:nvPicPr>
        <p:blipFill rotWithShape="1">
          <a:blip r:embed="rId4">
            <a:alphaModFix/>
          </a:blip>
          <a:srcRect/>
          <a:stretch/>
        </p:blipFill>
        <p:spPr>
          <a:xfrm>
            <a:off x="729343" y="2070231"/>
            <a:ext cx="4757057" cy="11023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mc:AlternateContent xmlns:mc="http://schemas.openxmlformats.org/markup-compatibility/2006">
        <mc:Choice xmlns:a14="http://schemas.microsoft.com/office/drawing/2010/main" Requires="a14">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e>
                                </m:nary>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𝑎𝑙𝑙</m:t>
                                    </m:r>
                                    <m:r>
                                      <a:rPr lang="en-US" sz="1800" b="0" i="1" smtClean="0">
                                        <a:latin typeface="Cambria Math" panose="02040503050406030204" pitchFamily="18" charset="0"/>
                                      </a:rPr>
                                      <m:t> </m:t>
                                    </m:r>
                                    <m:r>
                                      <a:rPr lang="en-US" sz="1800" b="0" i="1" smtClean="0">
                                        <a:latin typeface="Cambria Math" panose="02040503050406030204" pitchFamily="18" charset="0"/>
                                      </a:rPr>
                                      <m:t>𝑤𝑜𝑟𝑑𝑠</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sz="1800" dirty="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ar-AE"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r>
                                  <a:rPr lang="ar-AE" sz="1800" i="1" smtClean="0">
                                    <a:latin typeface="Cambria Math" panose="02040503050406030204" pitchFamily="18" charset="0"/>
                                  </a:rPr>
                                  <m:t>=</m:t>
                                </m:r>
                                <m:f>
                                  <m:fPr>
                                    <m:ctrlPr>
                                      <a:rPr lang="ar-AE" sz="1800" i="1" smtClean="0">
                                        <a:latin typeface="Cambria Math" panose="02040503050406030204" pitchFamily="18" charset="0"/>
                                      </a:rPr>
                                    </m:ctrlPr>
                                  </m:fPr>
                                  <m:num>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num>
                                  <m:den>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den>
                                </m:f>
                              </m:oMath>
                            </m:oMathPara>
                          </a14:m>
                          <a:endParaRPr lang="ar-AE"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mc:Choice>
        <mc:Fallback>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88312">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endParaRPr lang="en-US"/>
                        </a:p>
                      </a:txBody>
                      <a:tcPr marL="91450" marR="91450" marT="45725" marB="45725">
                        <a:blipFill>
                          <a:blip r:embed="rId3"/>
                          <a:stretch>
                            <a:fillRect l="-129524" t="-97143" r="-202857" b="-495714"/>
                          </a:stretch>
                        </a:blipFill>
                      </a:tcPr>
                    </a:tc>
                    <a:tc>
                      <a:txBody>
                        <a:bodyPr/>
                        <a:lstStyle/>
                        <a:p>
                          <a:endParaRPr lang="en-US"/>
                        </a:p>
                      </a:txBody>
                      <a:tcPr marL="91450" marR="91450" marT="45725" marB="45725">
                        <a:blipFill>
                          <a:blip r:embed="rId3"/>
                          <a:stretch>
                            <a:fillRect l="-113679" t="-97143" r="-472" b="-495714"/>
                          </a:stretch>
                        </a:blipFill>
                      </a:tcPr>
                    </a:tc>
                    <a:extLst>
                      <a:ext uri="{0D108BD9-81ED-4DB2-BD59-A6C34878D82A}">
                        <a16:rowId xmlns:a16="http://schemas.microsoft.com/office/drawing/2014/main" val="10001"/>
                      </a:ext>
                    </a:extLst>
                  </a:tr>
                  <a:tr h="1114689">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endParaRPr lang="en-US"/>
                        </a:p>
                      </a:txBody>
                      <a:tcPr marL="91450" marR="91450" marT="45725" marB="45725">
                        <a:blipFill>
                          <a:blip r:embed="rId3"/>
                          <a:stretch>
                            <a:fillRect l="-129524" t="-156818" r="-202857" b="-294318"/>
                          </a:stretch>
                        </a:blipFill>
                      </a:tcPr>
                    </a:tc>
                    <a:tc>
                      <a:txBody>
                        <a:bodyPr/>
                        <a:lstStyle/>
                        <a:p>
                          <a:endParaRPr lang="en-US"/>
                        </a:p>
                      </a:txBody>
                      <a:tcPr marL="91450" marR="91450" marT="45725" marB="45725">
                        <a:blipFill>
                          <a:blip r:embed="rId3"/>
                          <a:stretch>
                            <a:fillRect l="-113679" t="-156818" r="-472" b="-294318"/>
                          </a:stretch>
                        </a:blipFill>
                      </a:tcPr>
                    </a:tc>
                    <a:extLst>
                      <a:ext uri="{0D108BD9-81ED-4DB2-BD59-A6C34878D82A}">
                        <a16:rowId xmlns:a16="http://schemas.microsoft.com/office/drawing/2014/main" val="10002"/>
                      </a:ext>
                    </a:extLst>
                  </a:tr>
                  <a:tr h="1114689">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endParaRPr lang="en-US"/>
                        </a:p>
                      </a:txBody>
                      <a:tcPr marL="91450" marR="91450" marT="45725" marB="45725">
                        <a:blipFill>
                          <a:blip r:embed="rId3"/>
                          <a:stretch>
                            <a:fillRect l="-129524" t="-256818" r="-202857" b="-194318"/>
                          </a:stretch>
                        </a:blipFill>
                      </a:tcPr>
                    </a:tc>
                    <a:tc>
                      <a:txBody>
                        <a:bodyPr/>
                        <a:lstStyle/>
                        <a:p>
                          <a:endParaRPr lang="en-US"/>
                        </a:p>
                      </a:txBody>
                      <a:tcPr marL="91450" marR="91450" marT="45725" marB="45725">
                        <a:blipFill>
                          <a:blip r:embed="rId3"/>
                          <a:stretch>
                            <a:fillRect l="-113679" t="-256818" r="-472" b="-194318"/>
                          </a:stretch>
                        </a:blipFill>
                      </a:tcPr>
                    </a:tc>
                    <a:extLst>
                      <a:ext uri="{0D108BD9-81ED-4DB2-BD59-A6C34878D82A}">
                        <a16:rowId xmlns:a16="http://schemas.microsoft.com/office/drawing/2014/main" val="10003"/>
                      </a:ext>
                    </a:extLst>
                  </a:tr>
                  <a:tr h="1114689">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endParaRPr lang="en-US"/>
                        </a:p>
                      </a:txBody>
                      <a:tcPr marL="91450" marR="91450" marT="45725" marB="45725">
                        <a:blipFill>
                          <a:blip r:embed="rId3"/>
                          <a:stretch>
                            <a:fillRect l="-129524" t="-356818" r="-202857" b="-94318"/>
                          </a:stretch>
                        </a:blipFill>
                      </a:tcPr>
                    </a:tc>
                    <a:tc>
                      <a:txBody>
                        <a:bodyPr/>
                        <a:lstStyle/>
                        <a:p>
                          <a:endParaRPr lang="en-US"/>
                        </a:p>
                      </a:txBody>
                      <a:tcPr marL="91450" marR="91450" marT="45725" marB="45725">
                        <a:blipFill>
                          <a:blip r:embed="rId3"/>
                          <a:stretch>
                            <a:fillRect l="-113679" t="-356818" r="-472" b="-94318"/>
                          </a:stretch>
                        </a:blipFill>
                      </a:tcPr>
                    </a:tc>
                    <a:extLst>
                      <a:ext uri="{0D108BD9-81ED-4DB2-BD59-A6C34878D82A}">
                        <a16:rowId xmlns:a16="http://schemas.microsoft.com/office/drawing/2014/main" val="10004"/>
                      </a:ext>
                    </a:extLst>
                  </a:tr>
                </a:tbl>
              </a:graphicData>
            </a:graphic>
          </p:graphicFrame>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nip Single Corner Rectangle 1">
            <a:extLst>
              <a:ext uri="{FF2B5EF4-FFF2-40B4-BE49-F238E27FC236}">
                <a16:creationId xmlns:a16="http://schemas.microsoft.com/office/drawing/2014/main" id="{F11DBC41-7F1D-0FE0-D37B-522B6F6BF626}"/>
              </a:ext>
            </a:extLst>
          </p:cNvPr>
          <p:cNvSpPr/>
          <p:nvPr/>
        </p:nvSpPr>
        <p:spPr>
          <a:xfrm>
            <a:off x="399673" y="3737716"/>
            <a:ext cx="8067699" cy="22573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chemeClr val="accent2"/>
          </a:solidFill>
          <a:ln w="127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53" name="Google Shape;453;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versus </a:t>
            </a:r>
            <a:r>
              <a:rPr lang="en-US" sz="3200" b="1" dirty="0"/>
              <a:t>long distance dependencies </a:t>
            </a:r>
            <a:endParaRPr dirty="0"/>
          </a:p>
        </p:txBody>
      </p:sp>
      <p:sp>
        <p:nvSpPr>
          <p:cNvPr id="454" name="Google Shape;454;p37"/>
          <p:cNvSpPr txBox="1">
            <a:spLocks noGrp="1"/>
          </p:cNvSpPr>
          <p:nvPr>
            <p:ph type="body" idx="1"/>
          </p:nvPr>
        </p:nvSpPr>
        <p:spPr>
          <a:xfrm>
            <a:off x="406400" y="1803400"/>
            <a:ext cx="11379200" cy="4876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We can extend to trigrams, 4-grams, 5-grams</a:t>
            </a:r>
            <a:endParaRPr dirty="0"/>
          </a:p>
          <a:p>
            <a:pPr marL="0" lvl="0" indent="0" algn="l" rtl="0">
              <a:lnSpc>
                <a:spcPct val="90000"/>
              </a:lnSpc>
              <a:spcBef>
                <a:spcPts val="1000"/>
              </a:spcBef>
              <a:spcAft>
                <a:spcPts val="0"/>
              </a:spcAft>
              <a:buClr>
                <a:schemeClr val="dk1"/>
              </a:buClr>
              <a:buSzPts val="2000"/>
              <a:buNone/>
            </a:pPr>
            <a:endParaRPr lang="en-US" dirty="0"/>
          </a:p>
          <a:p>
            <a:pPr marL="0" lvl="0" indent="0" algn="l" rtl="0">
              <a:lnSpc>
                <a:spcPct val="90000"/>
              </a:lnSpc>
              <a:spcBef>
                <a:spcPts val="1000"/>
              </a:spcBef>
              <a:spcAft>
                <a:spcPts val="0"/>
              </a:spcAft>
              <a:buClr>
                <a:schemeClr val="dk1"/>
              </a:buClr>
              <a:buSzPts val="2000"/>
              <a:buNone/>
            </a:pPr>
            <a:r>
              <a:rPr lang="en-US" dirty="0"/>
              <a:t>In general, this is an insufficient model of language</a:t>
            </a:r>
          </a:p>
          <a:p>
            <a:pPr marL="0" indent="0">
              <a:buSzPts val="2000"/>
            </a:pPr>
            <a:r>
              <a:rPr lang="en-US" dirty="0"/>
              <a:t>Because </a:t>
            </a:r>
            <a:r>
              <a:rPr lang="en-US" sz="2000" dirty="0"/>
              <a:t>languages have </a:t>
            </a:r>
            <a:r>
              <a:rPr lang="en-US" sz="2000" b="1" dirty="0"/>
              <a:t>long distance dependencies </a:t>
            </a:r>
          </a:p>
          <a:p>
            <a:pPr marL="0" indent="0">
              <a:buSzPts val="2000"/>
            </a:pPr>
            <a:br>
              <a:rPr lang="en-US" sz="2000" dirty="0"/>
            </a:br>
            <a:br>
              <a:rPr lang="en-US" sz="2000" dirty="0"/>
            </a:br>
            <a:r>
              <a:rPr lang="en-US" sz="2000" i="1" dirty="0">
                <a:ea typeface="Helvetica"/>
                <a:cs typeface="Helvetica"/>
                <a:sym typeface="Helvetica"/>
              </a:rPr>
              <a:t>The </a:t>
            </a:r>
            <a:r>
              <a:rPr lang="en-US" sz="2000" b="1" i="1" dirty="0">
                <a:ea typeface="Helvetica"/>
                <a:cs typeface="Helvetica"/>
                <a:sym typeface="Helvetica"/>
              </a:rPr>
              <a:t>pictures 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holding his grandchild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latin typeface="Helvetica"/>
                <a:ea typeface="Helvetica"/>
                <a:cs typeface="Helvetica"/>
                <a:sym typeface="Helvetica"/>
              </a:rPr>
            </a:b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84" name="Google Shape;48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Zeros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P(memo|denied the) = 0</a:t>
            </a: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And we also assign 0 probability to all sentences containing it!</a:t>
            </a:r>
            <a:endParaRPr/>
          </a:p>
        </p:txBody>
      </p:sp>
      <p:graphicFrame>
        <p:nvGraphicFramePr>
          <p:cNvPr id="485" name="Google Shape;485;p41"/>
          <p:cNvGraphicFramePr/>
          <p:nvPr/>
        </p:nvGraphicFramePr>
        <p:xfrm>
          <a:off x="905701" y="2000738"/>
          <a:ext cx="9168350" cy="1849170"/>
        </p:xfrm>
        <a:graphic>
          <a:graphicData uri="http://schemas.openxmlformats.org/drawingml/2006/table">
            <a:tbl>
              <a:tblPr firstRow="1" bandRow="1">
                <a:noFill/>
                <a:tableStyleId>{26F4AAFC-9C9B-4110-8E2A-E79AC4F4A6CE}</a:tableStyleId>
              </a:tblPr>
              <a:tblGrid>
                <a:gridCol w="4584175">
                  <a:extLst>
                    <a:ext uri="{9D8B030D-6E8A-4147-A177-3AD203B41FA5}">
                      <a16:colId xmlns:a16="http://schemas.microsoft.com/office/drawing/2014/main" val="20000"/>
                    </a:ext>
                  </a:extLst>
                </a:gridCol>
                <a:gridCol w="4584175">
                  <a:extLst>
                    <a:ext uri="{9D8B030D-6E8A-4147-A177-3AD203B41FA5}">
                      <a16:colId xmlns:a16="http://schemas.microsoft.com/office/drawing/2014/main" val="20001"/>
                    </a:ext>
                  </a:extLst>
                </a:gridCol>
              </a:tblGrid>
              <a:tr h="261375">
                <a:tc>
                  <a:txBody>
                    <a:bodyPr/>
                    <a:lstStyle/>
                    <a:p>
                      <a:pPr marL="0" marR="0" lvl="0" indent="0" algn="l" rtl="0">
                        <a:spcBef>
                          <a:spcPts val="0"/>
                        </a:spcBef>
                        <a:spcAft>
                          <a:spcPts val="0"/>
                        </a:spcAft>
                        <a:buNone/>
                      </a:pPr>
                      <a:r>
                        <a:rPr lang="en-US" sz="1800"/>
                        <a:t>Train</a:t>
                      </a:r>
                      <a:endParaRPr/>
                    </a:p>
                  </a:txBody>
                  <a:tcPr marL="91450" marR="91450" marT="45725" marB="45725"/>
                </a:tc>
                <a:tc>
                  <a:txBody>
                    <a:bodyPr/>
                    <a:lstStyle/>
                    <a:p>
                      <a:pPr marL="0" marR="0" lvl="0" indent="0" algn="l" rtl="0">
                        <a:spcBef>
                          <a:spcPts val="0"/>
                        </a:spcBef>
                        <a:spcAft>
                          <a:spcPts val="0"/>
                        </a:spcAft>
                        <a:buNone/>
                      </a:pPr>
                      <a:r>
                        <a:rPr lang="en-US" sz="1800"/>
                        <a:t>Test</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denied the allegations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memo</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reports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claims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requests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91" name="Google Shape;49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Out of vocabulary items (OOV)</a:t>
            </a:r>
            <a:endParaRPr/>
          </a:p>
          <a:p>
            <a:pPr marL="0" lvl="0" indent="0" algn="l" rtl="0">
              <a:lnSpc>
                <a:spcPct val="90000"/>
              </a:lnSpc>
              <a:spcBef>
                <a:spcPts val="1000"/>
              </a:spcBef>
              <a:spcAft>
                <a:spcPts val="0"/>
              </a:spcAft>
              <a:buClr>
                <a:schemeClr val="dk1"/>
              </a:buClr>
              <a:buSzPts val="2000"/>
              <a:buNone/>
            </a:pPr>
            <a:r>
              <a:rPr lang="en-US"/>
              <a:t>&lt;unk&gt; to deal with OOVs</a:t>
            </a:r>
            <a:endParaRPr/>
          </a:p>
          <a:p>
            <a:pPr marL="0" lvl="0" indent="0" algn="l" rtl="0">
              <a:lnSpc>
                <a:spcPct val="90000"/>
              </a:lnSpc>
              <a:spcBef>
                <a:spcPts val="1000"/>
              </a:spcBef>
              <a:spcAft>
                <a:spcPts val="0"/>
              </a:spcAft>
              <a:buClr>
                <a:schemeClr val="dk1"/>
              </a:buClr>
              <a:buSzPts val="2000"/>
              <a:buNone/>
            </a:pPr>
            <a:r>
              <a:rPr lang="en-US"/>
              <a:t>Fixed lexicon L of size V</a:t>
            </a:r>
            <a:endParaRPr/>
          </a:p>
          <a:p>
            <a:pPr marL="0" lvl="0" indent="0" algn="l" rtl="0">
              <a:lnSpc>
                <a:spcPct val="90000"/>
              </a:lnSpc>
              <a:spcBef>
                <a:spcPts val="1000"/>
              </a:spcBef>
              <a:spcAft>
                <a:spcPts val="0"/>
              </a:spcAft>
              <a:buClr>
                <a:schemeClr val="dk1"/>
              </a:buClr>
              <a:buSzPts val="2000"/>
              <a:buNone/>
            </a:pPr>
            <a:r>
              <a:rPr lang="en-US"/>
              <a:t>Normalize training data by replacing any word not in L with &lt;unk&gt;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Avoid zeros with smoothing</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Practical Issues</a:t>
            </a:r>
            <a:endParaRPr/>
          </a:p>
        </p:txBody>
      </p:sp>
      <p:sp>
        <p:nvSpPr>
          <p:cNvPr id="498" name="Google Shape;498;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We do everything in log space</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Avoid underflow</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(also adding is faster than multiplying)</a:t>
            </a:r>
            <a:endParaRPr/>
          </a:p>
        </p:txBody>
      </p:sp>
      <p:pic>
        <p:nvPicPr>
          <p:cNvPr id="499" name="Google Shape;499;p43"/>
          <p:cNvPicPr preferRelativeResize="0"/>
          <p:nvPr/>
        </p:nvPicPr>
        <p:blipFill rotWithShape="1">
          <a:blip r:embed="rId3">
            <a:alphaModFix/>
          </a:blip>
          <a:srcRect/>
          <a:stretch/>
        </p:blipFill>
        <p:spPr>
          <a:xfrm>
            <a:off x="1031632" y="3602629"/>
            <a:ext cx="9816122" cy="64644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4"/>
          <p:cNvSpPr txBox="1">
            <a:spLocks noGrp="1"/>
          </p:cNvSpPr>
          <p:nvPr>
            <p:ph type="title"/>
          </p:nvPr>
        </p:nvSpPr>
        <p:spPr>
          <a:xfrm>
            <a:off x="1828800" y="177800"/>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 August 2006</a:t>
            </a:r>
            <a:endParaRPr/>
          </a:p>
        </p:txBody>
      </p:sp>
      <p:pic>
        <p:nvPicPr>
          <p:cNvPr id="506" name="Google Shape;506;p44" descr="ngram1.tiff"/>
          <p:cNvPicPr preferRelativeResize="0"/>
          <p:nvPr/>
        </p:nvPicPr>
        <p:blipFill rotWithShape="1">
          <a:blip r:embed="rId3">
            <a:alphaModFix/>
          </a:blip>
          <a:srcRect/>
          <a:stretch/>
        </p:blipFill>
        <p:spPr>
          <a:xfrm>
            <a:off x="0" y="1803401"/>
            <a:ext cx="12192000" cy="1855839"/>
          </a:xfrm>
          <a:prstGeom prst="rect">
            <a:avLst/>
          </a:prstGeom>
          <a:noFill/>
          <a:ln>
            <a:noFill/>
          </a:ln>
        </p:spPr>
      </p:pic>
      <p:pic>
        <p:nvPicPr>
          <p:cNvPr id="507" name="Google Shape;507;p44" descr="ngram2.tiff"/>
          <p:cNvPicPr preferRelativeResize="0"/>
          <p:nvPr/>
        </p:nvPicPr>
        <p:blipFill rotWithShape="1">
          <a:blip r:embed="rId4">
            <a:alphaModFix/>
          </a:blip>
          <a:srcRect/>
          <a:stretch/>
        </p:blipFill>
        <p:spPr>
          <a:xfrm>
            <a:off x="0" y="4867240"/>
            <a:ext cx="12192000" cy="1101760"/>
          </a:xfrm>
          <a:prstGeom prst="rect">
            <a:avLst/>
          </a:prstGeom>
          <a:noFill/>
          <a:ln>
            <a:noFill/>
          </a:ln>
        </p:spPr>
      </p:pic>
      <p:sp>
        <p:nvSpPr>
          <p:cNvPr id="508" name="Google Shape;508;p44"/>
          <p:cNvSpPr txBox="1"/>
          <p:nvPr/>
        </p:nvSpPr>
        <p:spPr>
          <a:xfrm>
            <a:off x="1396613" y="3979954"/>
            <a:ext cx="39786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a:t>
            </a:r>
            <a:endParaRPr/>
          </a:p>
        </p:txBody>
      </p:sp>
      <p:sp>
        <p:nvSpPr>
          <p:cNvPr id="515" name="Google Shape;515;p4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33333"/>
              </a:buClr>
              <a:buSzPts val="2400"/>
              <a:buNone/>
            </a:pPr>
            <a:r>
              <a:rPr lang="en-US" sz="2400">
                <a:solidFill>
                  <a:srgbClr val="333333"/>
                </a:solidFill>
                <a:latin typeface="Courier"/>
                <a:ea typeface="Courier"/>
                <a:cs typeface="Courier"/>
                <a:sym typeface="Courier"/>
              </a:rPr>
              <a:t>serve as the incoming 92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incubator 99</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independent 794</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index 223</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indication 72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 120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indicators 45</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indispensable 111</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indispensible 40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individual 234</a:t>
            </a:r>
            <a:endParaRPr/>
          </a:p>
        </p:txBody>
      </p:sp>
      <p:sp>
        <p:nvSpPr>
          <p:cNvPr id="516" name="Google Shape;516;p45"/>
          <p:cNvSpPr txBox="1"/>
          <p:nvPr/>
        </p:nvSpPr>
        <p:spPr>
          <a:xfrm>
            <a:off x="399673" y="5933189"/>
            <a:ext cx="1139265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u="sng" dirty="0">
                <a:solidFill>
                  <a:schemeClr val="dk1"/>
                </a:solidFill>
                <a:latin typeface="Open Sans"/>
                <a:ea typeface="Open Sans"/>
                <a:cs typeface="Open Sans"/>
                <a:sym typeface="Open Sans"/>
              </a:rPr>
              <a:t>https://</a:t>
            </a:r>
            <a:r>
              <a:rPr lang="en-US" sz="2133" u="sng" dirty="0" err="1">
                <a:solidFill>
                  <a:schemeClr val="dk1"/>
                </a:solidFill>
                <a:latin typeface="Open Sans"/>
                <a:ea typeface="Open Sans"/>
                <a:cs typeface="Open Sans"/>
                <a:sym typeface="Open Sans"/>
              </a:rPr>
              <a:t>ai.googleblog.com</a:t>
            </a:r>
            <a:r>
              <a:rPr lang="en-US" sz="2133" u="sng" dirty="0">
                <a:solidFill>
                  <a:schemeClr val="dk1"/>
                </a:solidFill>
                <a:latin typeface="Open Sans"/>
                <a:ea typeface="Open Sans"/>
                <a:cs typeface="Open Sans"/>
                <a:sym typeface="Open Sans"/>
              </a:rPr>
              <a:t>/2006/08/all-our-n-gram-are-belong-to-</a:t>
            </a:r>
            <a:r>
              <a:rPr lang="en-US" sz="2133" u="sng" dirty="0" err="1">
                <a:solidFill>
                  <a:schemeClr val="dk1"/>
                </a:solidFill>
                <a:latin typeface="Open Sans"/>
                <a:ea typeface="Open Sans"/>
                <a:cs typeface="Open Sans"/>
                <a:sym typeface="Open Sans"/>
              </a:rPr>
              <a:t>you.html</a:t>
            </a:r>
            <a:endParaRPr sz="2133" dirty="0">
              <a:solidFill>
                <a:schemeClr val="dk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2E41-2578-47F3-300F-4A868AAED26A}"/>
              </a:ext>
            </a:extLst>
          </p:cNvPr>
          <p:cNvSpPr>
            <a:spLocks noGrp="1"/>
          </p:cNvSpPr>
          <p:nvPr>
            <p:ph type="title"/>
          </p:nvPr>
        </p:nvSpPr>
        <p:spPr/>
        <p:txBody>
          <a:bodyPr/>
          <a:lstStyle/>
          <a:p>
            <a:r>
              <a:rPr lang="en-US" dirty="0"/>
              <a:t>Google Book N-Grams</a:t>
            </a:r>
          </a:p>
        </p:txBody>
      </p:sp>
      <p:sp>
        <p:nvSpPr>
          <p:cNvPr id="6" name="TextBox 5">
            <a:hlinkClick r:id="rId3"/>
            <a:extLst>
              <a:ext uri="{FF2B5EF4-FFF2-40B4-BE49-F238E27FC236}">
                <a16:creationId xmlns:a16="http://schemas.microsoft.com/office/drawing/2014/main" id="{FD349881-4B92-940E-E746-C41E134B6359}"/>
              </a:ext>
            </a:extLst>
          </p:cNvPr>
          <p:cNvSpPr txBox="1"/>
          <p:nvPr/>
        </p:nvSpPr>
        <p:spPr>
          <a:xfrm>
            <a:off x="718457" y="1137177"/>
            <a:ext cx="7013121" cy="400110"/>
          </a:xfrm>
          <a:prstGeom prst="rect">
            <a:avLst/>
          </a:prstGeom>
          <a:noFill/>
        </p:spPr>
        <p:txBody>
          <a:bodyPr wrap="square">
            <a:spAutoFit/>
          </a:bodyPr>
          <a:lstStyle/>
          <a:p>
            <a:r>
              <a:rPr lang="en-US" sz="2000" dirty="0">
                <a:hlinkClick r:id="rId3"/>
              </a:rPr>
              <a:t>https://books.google.com/ngrams</a:t>
            </a:r>
            <a:endParaRPr lang="en-US" sz="2000" dirty="0"/>
          </a:p>
        </p:txBody>
      </p:sp>
      <p:pic>
        <p:nvPicPr>
          <p:cNvPr id="7" name="Picture 6">
            <a:extLst>
              <a:ext uri="{FF2B5EF4-FFF2-40B4-BE49-F238E27FC236}">
                <a16:creationId xmlns:a16="http://schemas.microsoft.com/office/drawing/2014/main" id="{7607EA40-998E-545B-81F7-6392FA7CDB51}"/>
              </a:ext>
            </a:extLst>
          </p:cNvPr>
          <p:cNvPicPr>
            <a:picLocks noChangeAspect="1"/>
          </p:cNvPicPr>
          <p:nvPr/>
        </p:nvPicPr>
        <p:blipFill>
          <a:blip r:embed="rId4"/>
          <a:stretch>
            <a:fillRect/>
          </a:stretch>
        </p:blipFill>
        <p:spPr>
          <a:xfrm>
            <a:off x="0" y="1909229"/>
            <a:ext cx="12207048" cy="4385494"/>
          </a:xfrm>
          <a:prstGeom prst="rect">
            <a:avLst/>
          </a:prstGeom>
        </p:spPr>
      </p:pic>
    </p:spTree>
    <p:extLst>
      <p:ext uri="{BB962C8B-B14F-4D97-AF65-F5344CB8AC3E}">
        <p14:creationId xmlns:p14="http://schemas.microsoft.com/office/powerpoint/2010/main" val="3756094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F31F-1CF6-55FC-6551-521E64A2B1BB}"/>
              </a:ext>
            </a:extLst>
          </p:cNvPr>
          <p:cNvSpPr>
            <a:spLocks noGrp="1"/>
          </p:cNvSpPr>
          <p:nvPr>
            <p:ph type="title"/>
          </p:nvPr>
        </p:nvSpPr>
        <p:spPr/>
        <p:txBody>
          <a:bodyPr/>
          <a:lstStyle/>
          <a:p>
            <a:r>
              <a:rPr lang="en-US" dirty="0"/>
              <a:t>Evaluation and Perplexity</a:t>
            </a:r>
          </a:p>
        </p:txBody>
      </p:sp>
      <p:sp>
        <p:nvSpPr>
          <p:cNvPr id="3" name="Text Placeholder 2">
            <a:extLst>
              <a:ext uri="{FF2B5EF4-FFF2-40B4-BE49-F238E27FC236}">
                <a16:creationId xmlns:a16="http://schemas.microsoft.com/office/drawing/2014/main" id="{EA930530-170C-D996-F8C3-DC12489527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6686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Probabilities Are About</a:t>
            </a:r>
            <a:endParaRPr/>
          </a:p>
        </p:txBody>
      </p:sp>
      <p:sp>
        <p:nvSpPr>
          <p:cNvPr id="114" name="Google Shape;114;p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Like logical assertions, probabilities are about </a:t>
            </a:r>
            <a:r>
              <a:rPr lang="en-US" b="1"/>
              <a:t>possible worlds</a:t>
            </a:r>
            <a:r>
              <a:rPr lang="en-US"/>
              <a:t>.  Instead of strictly ruling out possibilities (where a logical assertion is false), probabilities quantify </a:t>
            </a:r>
            <a:r>
              <a:rPr lang="en-US" b="1"/>
              <a:t>how likely </a:t>
            </a:r>
            <a:r>
              <a:rPr lang="en-US"/>
              <a:t>a particular possible world is. </a:t>
            </a:r>
            <a:endParaRPr/>
          </a:p>
          <a:p>
            <a:pPr marL="0" lvl="0" indent="0" algn="l" rtl="0">
              <a:lnSpc>
                <a:spcPct val="90000"/>
              </a:lnSpc>
              <a:spcBef>
                <a:spcPts val="1000"/>
              </a:spcBef>
              <a:spcAft>
                <a:spcPts val="0"/>
              </a:spcAft>
              <a:buClr>
                <a:schemeClr val="dk1"/>
              </a:buClr>
              <a:buSzPts val="2000"/>
              <a:buNone/>
            </a:pPr>
            <a:r>
              <a:rPr lang="en-US"/>
              <a:t>In probability theory, the possible worlds are called the</a:t>
            </a:r>
            <a:r>
              <a:rPr lang="en-US" b="1"/>
              <a:t> sample space</a:t>
            </a:r>
            <a:r>
              <a:rPr lang="en-US"/>
              <a:t>, and they </a:t>
            </a:r>
            <a:r>
              <a:rPr lang="en-US" b="1"/>
              <a:t>mutually exclusive </a:t>
            </a:r>
            <a:r>
              <a:rPr lang="en-US"/>
              <a:t>and </a:t>
            </a:r>
            <a:r>
              <a:rPr lang="en-US" b="1"/>
              <a:t>exhaustive.  </a:t>
            </a:r>
            <a:endParaRPr/>
          </a:p>
          <a:p>
            <a:pPr marL="0" lvl="0" indent="0" algn="l" rtl="0">
              <a:lnSpc>
                <a:spcPct val="90000"/>
              </a:lnSpc>
              <a:spcBef>
                <a:spcPts val="1000"/>
              </a:spcBef>
              <a:spcAft>
                <a:spcPts val="0"/>
              </a:spcAft>
              <a:buClr>
                <a:schemeClr val="dk1"/>
              </a:buClr>
              <a:buSzPts val="2000"/>
              <a:buNone/>
            </a:pPr>
            <a:r>
              <a:rPr lang="en-US"/>
              <a:t>A fully specified probability model associates a probability </a:t>
            </a:r>
            <a:r>
              <a:rPr lang="en-US" b="1"/>
              <a:t>P(𝑤)</a:t>
            </a:r>
            <a:r>
              <a:rPr lang="en-US"/>
              <a:t> with each possible world </a:t>
            </a:r>
            <a:r>
              <a:rPr lang="en-US" b="1"/>
              <a:t>𝑤</a:t>
            </a:r>
            <a:r>
              <a:rPr lang="en-US"/>
              <a:t>.  </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9F50-0733-47E1-3481-F1B6E1E2DD57}"/>
              </a:ext>
            </a:extLst>
          </p:cNvPr>
          <p:cNvSpPr>
            <a:spLocks noGrp="1"/>
          </p:cNvSpPr>
          <p:nvPr>
            <p:ph type="title"/>
          </p:nvPr>
        </p:nvSpPr>
        <p:spPr/>
        <p:txBody>
          <a:bodyPr/>
          <a:lstStyle/>
          <a:p>
            <a:r>
              <a:rPr lang="en-US" dirty="0"/>
              <a:t>Evaluation: How Good is Our Model</a:t>
            </a:r>
          </a:p>
        </p:txBody>
      </p:sp>
      <p:sp>
        <p:nvSpPr>
          <p:cNvPr id="3" name="Text Placeholder 2">
            <a:extLst>
              <a:ext uri="{FF2B5EF4-FFF2-40B4-BE49-F238E27FC236}">
                <a16:creationId xmlns:a16="http://schemas.microsoft.com/office/drawing/2014/main" id="{FC3F2229-681A-D3AE-4732-09AEC8D8B065}"/>
              </a:ext>
            </a:extLst>
          </p:cNvPr>
          <p:cNvSpPr>
            <a:spLocks noGrp="1"/>
          </p:cNvSpPr>
          <p:nvPr>
            <p:ph type="body" idx="1"/>
          </p:nvPr>
        </p:nvSpPr>
        <p:spPr/>
        <p:txBody>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dirty="0"/>
              <a:t>training set</a:t>
            </a:r>
            <a:r>
              <a:rPr lang="en-US" dirty="0"/>
              <a:t>.</a:t>
            </a:r>
          </a:p>
          <a:p>
            <a:r>
              <a:rPr lang="en-US" dirty="0"/>
              <a:t>We test the model’s performance on data we haven’t seen.</a:t>
            </a:r>
          </a:p>
          <a:p>
            <a:pPr lvl="1"/>
            <a:r>
              <a:rPr lang="en-US" dirty="0"/>
              <a:t>A </a:t>
            </a:r>
            <a:r>
              <a:rPr lang="en-US" b="1" dirty="0"/>
              <a:t>test set </a:t>
            </a:r>
            <a:r>
              <a:rPr lang="en-US" dirty="0"/>
              <a:t>is an unseen dataset that is different from our training set, totally unused.</a:t>
            </a:r>
          </a:p>
          <a:p>
            <a:pPr lvl="1"/>
            <a:r>
              <a:rPr lang="en-US" dirty="0"/>
              <a:t>An </a:t>
            </a:r>
            <a:r>
              <a:rPr lang="en-US" b="1" dirty="0"/>
              <a:t>evaluation metric </a:t>
            </a:r>
            <a:r>
              <a:rPr lang="en-US" dirty="0"/>
              <a:t>tells us how well our model does on the test set.</a:t>
            </a:r>
          </a:p>
        </p:txBody>
      </p:sp>
    </p:spTree>
    <p:extLst>
      <p:ext uri="{BB962C8B-B14F-4D97-AF65-F5344CB8AC3E}">
        <p14:creationId xmlns:p14="http://schemas.microsoft.com/office/powerpoint/2010/main" val="3655811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D745-51C4-3A82-5285-F7578BAD6A58}"/>
              </a:ext>
            </a:extLst>
          </p:cNvPr>
          <p:cNvSpPr>
            <a:spLocks noGrp="1"/>
          </p:cNvSpPr>
          <p:nvPr>
            <p:ph type="title"/>
          </p:nvPr>
        </p:nvSpPr>
        <p:spPr/>
        <p:txBody>
          <a:bodyPr/>
          <a:lstStyle/>
          <a:p>
            <a:r>
              <a:rPr lang="en-US" dirty="0"/>
              <a:t>Training on the Test Set</a:t>
            </a:r>
          </a:p>
        </p:txBody>
      </p:sp>
      <p:sp>
        <p:nvSpPr>
          <p:cNvPr id="3" name="Text Placeholder 2">
            <a:extLst>
              <a:ext uri="{FF2B5EF4-FFF2-40B4-BE49-F238E27FC236}">
                <a16:creationId xmlns:a16="http://schemas.microsoft.com/office/drawing/2014/main" id="{CA2CECFC-3EAA-B078-A349-5712157DC2A4}"/>
              </a:ext>
            </a:extLst>
          </p:cNvPr>
          <p:cNvSpPr>
            <a:spLocks noGrp="1"/>
          </p:cNvSpPr>
          <p:nvPr>
            <p:ph type="body" idx="1"/>
          </p:nvPr>
        </p:nvSpPr>
        <p:spPr/>
        <p:txBody>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p:txBody>
      </p:sp>
    </p:spTree>
    <p:extLst>
      <p:ext uri="{BB962C8B-B14F-4D97-AF65-F5344CB8AC3E}">
        <p14:creationId xmlns:p14="http://schemas.microsoft.com/office/powerpoint/2010/main" val="4226907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2D7D-5B15-F0B8-C707-94CD7D3C75C1}"/>
              </a:ext>
            </a:extLst>
          </p:cNvPr>
          <p:cNvSpPr>
            <a:spLocks noGrp="1"/>
          </p:cNvSpPr>
          <p:nvPr>
            <p:ph type="title"/>
          </p:nvPr>
        </p:nvSpPr>
        <p:spPr/>
        <p:txBody>
          <a:bodyPr/>
          <a:lstStyle/>
          <a:p>
            <a:r>
              <a:rPr lang="en-US" dirty="0"/>
              <a:t>Extrinsic Evaluation of Language Models</a:t>
            </a:r>
          </a:p>
        </p:txBody>
      </p:sp>
      <p:pic>
        <p:nvPicPr>
          <p:cNvPr id="4" name="Content Placeholder 1">
            <a:extLst>
              <a:ext uri="{FF2B5EF4-FFF2-40B4-BE49-F238E27FC236}">
                <a16:creationId xmlns:a16="http://schemas.microsoft.com/office/drawing/2014/main" id="{67A8A78E-CD99-61D9-142C-9AD5C3F2F0E3}"/>
              </a:ext>
            </a:extLst>
          </p:cNvPr>
          <p:cNvPicPr>
            <a:picLocks noGrp="1" noChangeAspect="1"/>
          </p:cNvPicPr>
          <p:nvPr>
            <p:ph sz="quarter" idx="1"/>
          </p:nvPr>
        </p:nvPicPr>
        <p:blipFill rotWithShape="1">
          <a:blip r:embed="rId3"/>
          <a:srcRect t="4000" b="441"/>
          <a:stretch/>
        </p:blipFill>
        <p:spPr>
          <a:xfrm>
            <a:off x="1276727" y="1348547"/>
            <a:ext cx="9144023" cy="4915066"/>
          </a:xfrm>
          <a:prstGeom prst="rect">
            <a:avLst/>
          </a:prstGeom>
        </p:spPr>
      </p:pic>
    </p:spTree>
    <p:extLst>
      <p:ext uri="{BB962C8B-B14F-4D97-AF65-F5344CB8AC3E}">
        <p14:creationId xmlns:p14="http://schemas.microsoft.com/office/powerpoint/2010/main" val="418075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34CB-F904-4AF2-25F8-FC9E21BE7810}"/>
              </a:ext>
            </a:extLst>
          </p:cNvPr>
          <p:cNvSpPr>
            <a:spLocks noGrp="1"/>
          </p:cNvSpPr>
          <p:nvPr>
            <p:ph type="title"/>
          </p:nvPr>
        </p:nvSpPr>
        <p:spPr/>
        <p:txBody>
          <a:bodyPr>
            <a:normAutofit/>
          </a:bodyPr>
          <a:lstStyle/>
          <a:p>
            <a:r>
              <a:rPr lang="en-US" dirty="0"/>
              <a:t>Difficulty of extrinsic (task-based) evaluation of LMs</a:t>
            </a:r>
          </a:p>
        </p:txBody>
      </p:sp>
      <p:sp>
        <p:nvSpPr>
          <p:cNvPr id="3" name="Text Placeholder 2">
            <a:extLst>
              <a:ext uri="{FF2B5EF4-FFF2-40B4-BE49-F238E27FC236}">
                <a16:creationId xmlns:a16="http://schemas.microsoft.com/office/drawing/2014/main" id="{0EF1187F-0EB9-54DB-A229-5C114D07118C}"/>
              </a:ext>
            </a:extLst>
          </p:cNvPr>
          <p:cNvSpPr>
            <a:spLocks noGrp="1"/>
          </p:cNvSpPr>
          <p:nvPr>
            <p:ph type="body" idx="1"/>
          </p:nvPr>
        </p:nvSpPr>
        <p:spPr/>
        <p:txBody>
          <a:bodyPr/>
          <a:lstStyle/>
          <a:p>
            <a:pPr eaLnBrk="1" hangingPunct="1"/>
            <a:r>
              <a:rPr lang="en-US" dirty="0">
                <a:latin typeface="Calibri" charset="0"/>
              </a:rPr>
              <a:t>Extrinsic evaluation</a:t>
            </a:r>
          </a:p>
          <a:p>
            <a:pPr lvl="1" eaLnBrk="1" hangingPunct="1"/>
            <a:r>
              <a:rPr lang="en-US" dirty="0">
                <a:latin typeface="Calibri" charset="0"/>
              </a:rPr>
              <a:t>Time-consuming; can take days or weeks</a:t>
            </a:r>
          </a:p>
          <a:p>
            <a:pPr eaLnBrk="1" hangingPunct="1"/>
            <a:r>
              <a:rPr lang="en-US" dirty="0">
                <a:latin typeface="Calibri" charset="0"/>
              </a:rPr>
              <a:t>So</a:t>
            </a:r>
          </a:p>
          <a:p>
            <a:pPr lvl="1" eaLnBrk="1" hangingPunct="1"/>
            <a:r>
              <a:rPr lang="en-US" dirty="0">
                <a:latin typeface="Calibri"/>
                <a:cs typeface="Calibri"/>
              </a:rPr>
              <a:t>Sometimes use </a:t>
            </a:r>
            <a:r>
              <a:rPr lang="en-US" b="1" dirty="0">
                <a:latin typeface="Calibri"/>
                <a:cs typeface="Calibri"/>
              </a:rPr>
              <a:t>intrinsic</a:t>
            </a:r>
            <a:r>
              <a:rPr lang="en-US" dirty="0">
                <a:latin typeface="Calibri"/>
                <a:cs typeface="Calibri"/>
              </a:rPr>
              <a:t> evaluation: </a:t>
            </a:r>
            <a:r>
              <a:rPr lang="en-US" b="1" dirty="0">
                <a:latin typeface="Calibri"/>
                <a:cs typeface="Calibri"/>
              </a:rPr>
              <a:t>perplexity</a:t>
            </a:r>
          </a:p>
          <a:p>
            <a:pPr lvl="1" eaLnBrk="1" hangingPunct="1"/>
            <a:r>
              <a:rPr lang="en-US" dirty="0">
                <a:latin typeface="Calibri"/>
                <a:cs typeface="Calibri"/>
              </a:rPr>
              <a:t>Bad approximation </a:t>
            </a:r>
          </a:p>
          <a:p>
            <a:pPr lvl="2"/>
            <a:r>
              <a:rPr lang="en-US" dirty="0">
                <a:latin typeface="Calibri"/>
                <a:cs typeface="Calibri"/>
              </a:rPr>
              <a:t>unless the test data looks </a:t>
            </a:r>
            <a:r>
              <a:rPr lang="en-US" b="1" dirty="0">
                <a:latin typeface="Calibri"/>
                <a:cs typeface="Calibri"/>
              </a:rPr>
              <a:t>just</a:t>
            </a:r>
            <a:r>
              <a:rPr lang="en-US" dirty="0">
                <a:latin typeface="Calibri"/>
                <a:cs typeface="Calibri"/>
              </a:rPr>
              <a:t> like the training data</a:t>
            </a:r>
          </a:p>
          <a:p>
            <a:pPr lvl="2"/>
            <a:r>
              <a:rPr lang="en-US" dirty="0">
                <a:latin typeface="Calibri"/>
                <a:cs typeface="Calibri"/>
              </a:rPr>
              <a:t>So </a:t>
            </a:r>
            <a:r>
              <a:rPr lang="en-US" b="1" dirty="0">
                <a:latin typeface="Calibri"/>
                <a:cs typeface="Calibri"/>
              </a:rPr>
              <a:t>generally only useful in pilot experiments</a:t>
            </a:r>
          </a:p>
          <a:p>
            <a:pPr lvl="1" eaLnBrk="1" hangingPunct="1"/>
            <a:r>
              <a:rPr lang="en-US" dirty="0">
                <a:latin typeface="Calibri"/>
                <a:cs typeface="Calibri"/>
              </a:rPr>
              <a:t>But is helpful to think about</a:t>
            </a:r>
          </a:p>
        </p:txBody>
      </p:sp>
    </p:spTree>
    <p:extLst>
      <p:ext uri="{BB962C8B-B14F-4D97-AF65-F5344CB8AC3E}">
        <p14:creationId xmlns:p14="http://schemas.microsoft.com/office/powerpoint/2010/main" val="717004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Tree>
    <p:extLst>
      <p:ext uri="{BB962C8B-B14F-4D97-AF65-F5344CB8AC3E}">
        <p14:creationId xmlns:p14="http://schemas.microsoft.com/office/powerpoint/2010/main" val="28948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endParaRPr lang="en-US" sz="2000" dirty="0">
              <a:solidFill>
                <a:srgbClr val="FF0000"/>
              </a:solidFill>
              <a:latin typeface="Calibri"/>
              <a:cs typeface="Calibri"/>
            </a:endParaRPr>
          </a:p>
        </p:txBody>
      </p:sp>
      <p:sp>
        <p:nvSpPr>
          <p:cNvPr id="5" name="Text Box 6">
            <a:extLst>
              <a:ext uri="{FF2B5EF4-FFF2-40B4-BE49-F238E27FC236}">
                <a16:creationId xmlns:a16="http://schemas.microsoft.com/office/drawing/2014/main" id="{FA9AAA25-0DA6-1B0C-DD77-6D3AE815C5D0}"/>
              </a:ext>
            </a:extLst>
          </p:cNvPr>
          <p:cNvSpPr txBox="1">
            <a:spLocks noChangeArrowheads="1"/>
          </p:cNvSpPr>
          <p:nvPr/>
        </p:nvSpPr>
        <p:spPr bwMode="auto">
          <a:xfrm>
            <a:off x="6948715" y="2151727"/>
            <a:ext cx="2636156" cy="3170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t>mushrooms 0.1</a:t>
            </a:r>
          </a:p>
          <a:p>
            <a:pPr eaLnBrk="1" hangingPunct="1">
              <a:spcBef>
                <a:spcPct val="50000"/>
              </a:spcBef>
            </a:pPr>
            <a:r>
              <a:rPr lang="en-US" sz="2000" dirty="0"/>
              <a:t>pepperoni 0.1</a:t>
            </a:r>
          </a:p>
          <a:p>
            <a:pPr eaLnBrk="1" hangingPunct="1">
              <a:spcBef>
                <a:spcPct val="50000"/>
              </a:spcBef>
            </a:pPr>
            <a:r>
              <a:rPr lang="en-US" sz="2000" dirty="0"/>
              <a:t>anchovies 0.01</a:t>
            </a:r>
          </a:p>
          <a:p>
            <a:pPr eaLnBrk="1" hangingPunct="1">
              <a:spcBef>
                <a:spcPct val="50000"/>
              </a:spcBef>
            </a:pPr>
            <a:r>
              <a:rPr lang="en-US" sz="2000" dirty="0"/>
              <a:t>….</a:t>
            </a:r>
          </a:p>
          <a:p>
            <a:pPr eaLnBrk="1" hangingPunct="1">
              <a:spcBef>
                <a:spcPct val="50000"/>
              </a:spcBef>
            </a:pPr>
            <a:r>
              <a:rPr lang="en-US" sz="2000" dirty="0"/>
              <a:t>fried rice 0.0001</a:t>
            </a:r>
          </a:p>
          <a:p>
            <a:pPr eaLnBrk="1" hangingPunct="1">
              <a:spcBef>
                <a:spcPct val="50000"/>
              </a:spcBef>
            </a:pPr>
            <a:r>
              <a:rPr lang="en-US" sz="2000" dirty="0"/>
              <a:t>….</a:t>
            </a:r>
          </a:p>
          <a:p>
            <a:pPr eaLnBrk="1" hangingPunct="1">
              <a:spcBef>
                <a:spcPct val="50000"/>
              </a:spcBef>
            </a:pPr>
            <a:r>
              <a:rPr lang="en-US" sz="2000" dirty="0"/>
              <a:t>and 1e-100</a:t>
            </a:r>
          </a:p>
        </p:txBody>
      </p:sp>
      <p:sp>
        <p:nvSpPr>
          <p:cNvPr id="6" name="AutoShape 7">
            <a:extLst>
              <a:ext uri="{FF2B5EF4-FFF2-40B4-BE49-F238E27FC236}">
                <a16:creationId xmlns:a16="http://schemas.microsoft.com/office/drawing/2014/main" id="{4164F5A5-5FAB-A33C-2D3C-EE8BEF872681}"/>
              </a:ext>
            </a:extLst>
          </p:cNvPr>
          <p:cNvSpPr>
            <a:spLocks/>
          </p:cNvSpPr>
          <p:nvPr/>
        </p:nvSpPr>
        <p:spPr bwMode="auto">
          <a:xfrm>
            <a:off x="6481354" y="2151727"/>
            <a:ext cx="439359" cy="3170098"/>
          </a:xfrm>
          <a:prstGeom prst="leftBrace">
            <a:avLst>
              <a:gd name="adj1" fmla="val 75000"/>
              <a:gd name="adj2" fmla="val 29565"/>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a:p>
        </p:txBody>
      </p:sp>
    </p:spTree>
    <p:extLst>
      <p:ext uri="{BB962C8B-B14F-4D97-AF65-F5344CB8AC3E}">
        <p14:creationId xmlns:p14="http://schemas.microsoft.com/office/powerpoint/2010/main" val="1697509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349730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a:lnSpc>
                <a:spcPct val="90000"/>
              </a:lnSpc>
            </a:pPr>
            <a:r>
              <a:rPr lang="en-US" dirty="0">
                <a:latin typeface="Calibri"/>
                <a:ea typeface="ＭＳ Ｐゴシック" charset="0"/>
                <a:cs typeface="Calibri"/>
              </a:rPr>
              <a:t>A better model of a text</a:t>
            </a:r>
          </a:p>
          <a:p>
            <a:pPr marL="571500" lvl="1" indent="0">
              <a:lnSpc>
                <a:spcPct val="90000"/>
              </a:lnSpc>
              <a:buNone/>
            </a:pPr>
            <a:r>
              <a:rPr lang="en-US" dirty="0">
                <a:latin typeface="Calibri"/>
                <a:ea typeface="ＭＳ Ｐゴシック" charset="0"/>
                <a:cs typeface="Calibri"/>
              </a:rPr>
              <a:t> is one that assigns a higher probability to the word that actually occurs</a:t>
            </a: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2045389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0A69-234B-EA78-E272-B2A110CABC00}"/>
              </a:ext>
            </a:extLst>
          </p:cNvPr>
          <p:cNvSpPr>
            <a:spLocks noGrp="1"/>
          </p:cNvSpPr>
          <p:nvPr>
            <p:ph type="title"/>
          </p:nvPr>
        </p:nvSpPr>
        <p:spPr/>
        <p:txBody>
          <a:bodyPr/>
          <a:lstStyle/>
          <a:p>
            <a:r>
              <a:rPr lang="en-US" dirty="0"/>
              <a:t>Perplexity</a:t>
            </a:r>
          </a:p>
        </p:txBody>
      </p:sp>
      <p:sp>
        <p:nvSpPr>
          <p:cNvPr id="3" name="Text Placeholder 2">
            <a:extLst>
              <a:ext uri="{FF2B5EF4-FFF2-40B4-BE49-F238E27FC236}">
                <a16:creationId xmlns:a16="http://schemas.microsoft.com/office/drawing/2014/main" id="{33C6FC81-75B5-C3AA-E4FE-9FB7955590A9}"/>
              </a:ext>
            </a:extLst>
          </p:cNvPr>
          <p:cNvSpPr>
            <a:spLocks noGrp="1"/>
          </p:cNvSpPr>
          <p:nvPr>
            <p:ph type="body" idx="1"/>
          </p:nvPr>
        </p:nvSpPr>
        <p:spPr/>
        <p:txBody>
          <a:body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a:p>
            <a:pPr lvl="1"/>
            <a:endParaRPr lang="en-US" dirty="0">
              <a:latin typeface="Calibri" charset="0"/>
            </a:endParaRPr>
          </a:p>
          <a:p>
            <a:pPr marL="114300" indent="0"/>
            <a:r>
              <a:rPr lang="en-US" dirty="0">
                <a:latin typeface="Calibri" charset="0"/>
              </a:rPr>
              <a:t>Perplexity is the inverse probability of the test set, </a:t>
            </a:r>
            <a:br>
              <a:rPr lang="en-US" dirty="0">
                <a:latin typeface="Calibri" charset="0"/>
              </a:rPr>
            </a:br>
            <a:r>
              <a:rPr lang="en-US" dirty="0">
                <a:latin typeface="Calibri" charset="0"/>
              </a:rPr>
              <a:t>normalized by the number of words</a:t>
            </a:r>
          </a:p>
          <a:p>
            <a:endParaRPr lang="en-US" dirty="0"/>
          </a:p>
          <a:p>
            <a:endParaRPr lang="en-US" dirty="0"/>
          </a:p>
          <a:p>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r>
              <a:rPr lang="en-US" b="1" dirty="0">
                <a:latin typeface="Calibri"/>
                <a:cs typeface="Calibri"/>
              </a:rPr>
              <a:t>Minimizing perplexity is the same as maximizing probability</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A49EA26-31BD-D24E-B8B4-0BCFAB2B781A}"/>
                  </a:ext>
                </a:extLst>
              </p:cNvPr>
              <p:cNvSpPr txBox="1"/>
              <p:nvPr/>
            </p:nvSpPr>
            <p:spPr>
              <a:xfrm>
                <a:off x="6378102" y="2500438"/>
                <a:ext cx="2088905" cy="91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𝑃</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e>
                        <m: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𝑁</m:t>
                              </m:r>
                            </m:den>
                          </m:f>
                        </m:sup>
                      </m:sSup>
                    </m:oMath>
                  </m:oMathPara>
                </a14:m>
                <a:endParaRPr lang="en-US" sz="1350" dirty="0"/>
              </a:p>
              <a:p>
                <a:pPr/>
                <a14:m>
                  <m:oMathPara xmlns:m="http://schemas.openxmlformats.org/officeDocument/2006/math">
                    <m:oMathParaPr>
                      <m:jc m:val="centerGroup"/>
                    </m:oMathParaPr>
                    <m:oMath xmlns:m="http://schemas.openxmlformats.org/officeDocument/2006/math">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den>
                          </m:f>
                        </m:e>
                      </m:rad>
                    </m:oMath>
                  </m:oMathPara>
                </a14:m>
                <a:endParaRPr lang="en-US" sz="1350" dirty="0"/>
              </a:p>
            </p:txBody>
          </p:sp>
        </mc:Choice>
        <mc:Fallback>
          <p:sp>
            <p:nvSpPr>
              <p:cNvPr id="4" name="TextBox 3">
                <a:extLst>
                  <a:ext uri="{FF2B5EF4-FFF2-40B4-BE49-F238E27FC236}">
                    <a16:creationId xmlns:a16="http://schemas.microsoft.com/office/drawing/2014/main" id="{7A49EA26-31BD-D24E-B8B4-0BCFAB2B781A}"/>
                  </a:ext>
                </a:extLst>
              </p:cNvPr>
              <p:cNvSpPr txBox="1">
                <a:spLocks noRot="1" noChangeAspect="1" noMove="1" noResize="1" noEditPoints="1" noAdjustHandles="1" noChangeArrowheads="1" noChangeShapeType="1" noTextEdit="1"/>
              </p:cNvSpPr>
              <p:nvPr/>
            </p:nvSpPr>
            <p:spPr>
              <a:xfrm>
                <a:off x="6378102" y="2500438"/>
                <a:ext cx="2088905" cy="914930"/>
              </a:xfrm>
              <a:prstGeom prst="rect">
                <a:avLst/>
              </a:prstGeom>
              <a:blipFill>
                <a:blip r:embed="rId2"/>
                <a:stretch>
                  <a:fillRect l="-1818" r="-60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8CEA6C7F-5D0C-3E49-D84F-D65A44362A4C}"/>
              </a:ext>
            </a:extLst>
          </p:cNvPr>
          <p:cNvGrpSpPr/>
          <p:nvPr/>
        </p:nvGrpSpPr>
        <p:grpSpPr>
          <a:xfrm>
            <a:off x="4816553" y="3619178"/>
            <a:ext cx="6098720" cy="1015984"/>
            <a:chOff x="4816553" y="3619178"/>
            <a:chExt cx="6098720" cy="1015984"/>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A85BDA3-0AED-D019-33A8-7E84E4AAA75F}"/>
                    </a:ext>
                  </a:extLst>
                </p:cNvPr>
                <p:cNvSpPr txBox="1"/>
                <p:nvPr/>
              </p:nvSpPr>
              <p:spPr>
                <a:xfrm>
                  <a:off x="6013843" y="3619178"/>
                  <a:ext cx="2851165"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5" name="TextBox 4">
                  <a:extLst>
                    <a:ext uri="{FF2B5EF4-FFF2-40B4-BE49-F238E27FC236}">
                      <a16:creationId xmlns:a16="http://schemas.microsoft.com/office/drawing/2014/main" id="{0A85BDA3-0AED-D019-33A8-7E84E4AAA75F}"/>
                    </a:ext>
                  </a:extLst>
                </p:cNvPr>
                <p:cNvSpPr txBox="1">
                  <a:spLocks noRot="1" noChangeAspect="1" noMove="1" noResize="1" noEditPoints="1" noAdjustHandles="1" noChangeArrowheads="1" noChangeShapeType="1" noTextEdit="1"/>
                </p:cNvSpPr>
                <p:nvPr/>
              </p:nvSpPr>
              <p:spPr>
                <a:xfrm>
                  <a:off x="6013843" y="3619178"/>
                  <a:ext cx="2851165" cy="1015984"/>
                </a:xfrm>
                <a:prstGeom prst="rect">
                  <a:avLst/>
                </a:prstGeom>
                <a:blipFill>
                  <a:blip r:embed="rId3"/>
                  <a:stretch>
                    <a:fillRect l="-444" t="-58750" b="-8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C35238C-157A-CB01-2C66-C0A291D9AB42}"/>
                </a:ext>
              </a:extLst>
            </p:cNvPr>
            <p:cNvSpPr txBox="1"/>
            <p:nvPr/>
          </p:nvSpPr>
          <p:spPr>
            <a:xfrm>
              <a:off x="4816553" y="3926119"/>
              <a:ext cx="6098720" cy="307777"/>
            </a:xfrm>
            <a:prstGeom prst="rect">
              <a:avLst/>
            </a:prstGeom>
            <a:noFill/>
          </p:spPr>
          <p:txBody>
            <a:bodyPr wrap="square">
              <a:spAutoFit/>
            </a:bodyPr>
            <a:lstStyle/>
            <a:p>
              <a:r>
                <a:rPr lang="en-US" dirty="0">
                  <a:latin typeface="Calibri" charset="0"/>
                </a:rPr>
                <a:t>Chain rule</a:t>
              </a:r>
              <a:endParaRPr lang="en-US" dirty="0"/>
            </a:p>
          </p:txBody>
        </p:sp>
      </p:grpSp>
      <p:grpSp>
        <p:nvGrpSpPr>
          <p:cNvPr id="12" name="Group 11">
            <a:extLst>
              <a:ext uri="{FF2B5EF4-FFF2-40B4-BE49-F238E27FC236}">
                <a16:creationId xmlns:a16="http://schemas.microsoft.com/office/drawing/2014/main" id="{EC96D32A-B5F7-D63B-779D-4F1F6D1BECD7}"/>
              </a:ext>
            </a:extLst>
          </p:cNvPr>
          <p:cNvGrpSpPr/>
          <p:nvPr/>
        </p:nvGrpSpPr>
        <p:grpSpPr>
          <a:xfrm>
            <a:off x="4816553" y="4493469"/>
            <a:ext cx="6098720" cy="1015984"/>
            <a:chOff x="4816553" y="4493469"/>
            <a:chExt cx="6098720" cy="1015984"/>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C3C45AA-E3B1-5A17-7165-326E60846B98}"/>
                    </a:ext>
                  </a:extLst>
                </p:cNvPr>
                <p:cNvSpPr txBox="1"/>
                <p:nvPr/>
              </p:nvSpPr>
              <p:spPr>
                <a:xfrm>
                  <a:off x="5815843" y="4493469"/>
                  <a:ext cx="2176109"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6" name="TextBox 5">
                  <a:extLst>
                    <a:ext uri="{FF2B5EF4-FFF2-40B4-BE49-F238E27FC236}">
                      <a16:creationId xmlns:a16="http://schemas.microsoft.com/office/drawing/2014/main" id="{BC3C45AA-E3B1-5A17-7165-326E60846B98}"/>
                    </a:ext>
                  </a:extLst>
                </p:cNvPr>
                <p:cNvSpPr txBox="1">
                  <a:spLocks noRot="1" noChangeAspect="1" noMove="1" noResize="1" noEditPoints="1" noAdjustHandles="1" noChangeArrowheads="1" noChangeShapeType="1" noTextEdit="1"/>
                </p:cNvSpPr>
                <p:nvPr/>
              </p:nvSpPr>
              <p:spPr>
                <a:xfrm>
                  <a:off x="5815843" y="4493469"/>
                  <a:ext cx="2176109" cy="1015984"/>
                </a:xfrm>
                <a:prstGeom prst="rect">
                  <a:avLst/>
                </a:prstGeom>
                <a:blipFill>
                  <a:blip r:embed="rId4"/>
                  <a:stretch>
                    <a:fillRect l="-578" t="-56790" b="-7901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A315DAC-8FD6-4045-A6F8-87E912EC0EAF}"/>
                </a:ext>
              </a:extLst>
            </p:cNvPr>
            <p:cNvSpPr txBox="1"/>
            <p:nvPr/>
          </p:nvSpPr>
          <p:spPr>
            <a:xfrm>
              <a:off x="4816553" y="4764530"/>
              <a:ext cx="6098720" cy="307777"/>
            </a:xfrm>
            <a:prstGeom prst="rect">
              <a:avLst/>
            </a:prstGeom>
            <a:noFill/>
          </p:spPr>
          <p:txBody>
            <a:bodyPr wrap="square">
              <a:spAutoFit/>
            </a:bodyPr>
            <a:lstStyle/>
            <a:p>
              <a:r>
                <a:rPr lang="en-US" dirty="0">
                  <a:latin typeface="Calibri" charset="0"/>
                </a:rPr>
                <a:t>For bigrams</a:t>
              </a:r>
              <a:endParaRPr lang="en-US" dirty="0"/>
            </a:p>
          </p:txBody>
        </p:sp>
      </p:grpSp>
    </p:spTree>
    <p:extLst>
      <p:ext uri="{BB962C8B-B14F-4D97-AF65-F5344CB8AC3E}">
        <p14:creationId xmlns:p14="http://schemas.microsoft.com/office/powerpoint/2010/main" val="35795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2633346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a:stretch/>
        </p:blipFill>
        <p:spPr>
          <a:xfrm>
            <a:off x="5547360" y="1671022"/>
            <a:ext cx="8058912" cy="4230929"/>
          </a:xfrm>
          <a:prstGeom prst="rect">
            <a:avLst/>
          </a:prstGeom>
          <a:noFill/>
          <a:ln>
            <a:noFill/>
          </a:ln>
        </p:spPr>
      </p:pic>
      <p:sp>
        <p:nvSpPr>
          <p:cNvPr id="121" name="Google Shape;121;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Random Variables</a:t>
            </a:r>
            <a:endParaRPr/>
          </a:p>
        </p:txBody>
      </p:sp>
      <p:sp>
        <p:nvSpPr>
          <p:cNvPr id="122" name="Google Shape;122;p5"/>
          <p:cNvSpPr txBox="1">
            <a:spLocks noGrp="1"/>
          </p:cNvSpPr>
          <p:nvPr>
            <p:ph type="body" idx="1"/>
          </p:nvPr>
        </p:nvSpPr>
        <p:spPr>
          <a:xfrm>
            <a:off x="498013" y="1421905"/>
            <a:ext cx="7669413" cy="47291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random variable is some aspect of the world about which we (may) have uncertainty</a:t>
            </a:r>
            <a:endParaRPr/>
          </a:p>
          <a:p>
            <a:pPr marL="3886200" lvl="8" indent="-152400" algn="l" rtl="0">
              <a:lnSpc>
                <a:spcPct val="90000"/>
              </a:lnSpc>
              <a:spcBef>
                <a:spcPts val="500"/>
              </a:spcBef>
              <a:spcAft>
                <a:spcPts val="0"/>
              </a:spcAft>
              <a:buClr>
                <a:schemeClr val="dk1"/>
              </a:buClr>
              <a:buSzPts val="1200"/>
              <a:buNone/>
            </a:pPr>
            <a:endParaRPr sz="1200"/>
          </a:p>
          <a:p>
            <a:pPr marL="685800" lvl="1" indent="-228600" algn="l" rtl="0">
              <a:lnSpc>
                <a:spcPct val="90000"/>
              </a:lnSpc>
              <a:spcBef>
                <a:spcPts val="500"/>
              </a:spcBef>
              <a:spcAft>
                <a:spcPts val="0"/>
              </a:spcAft>
              <a:buClr>
                <a:schemeClr val="dk1"/>
              </a:buClr>
              <a:buSzPts val="2000"/>
              <a:buChar char="•"/>
            </a:pPr>
            <a:r>
              <a:rPr lang="en-US" sz="2000"/>
              <a:t>R = Is it raining?</a:t>
            </a:r>
            <a:endParaRPr/>
          </a:p>
          <a:p>
            <a:pPr marL="685800" lvl="1" indent="-228600" algn="l" rtl="0">
              <a:lnSpc>
                <a:spcPct val="90000"/>
              </a:lnSpc>
              <a:spcBef>
                <a:spcPts val="500"/>
              </a:spcBef>
              <a:spcAft>
                <a:spcPts val="0"/>
              </a:spcAft>
              <a:buClr>
                <a:schemeClr val="dk1"/>
              </a:buClr>
              <a:buSzPts val="2000"/>
              <a:buChar char="•"/>
            </a:pPr>
            <a:r>
              <a:rPr lang="en-US" sz="2000"/>
              <a:t>U = Is the professor carrying an umbrella?</a:t>
            </a:r>
            <a:endParaRPr/>
          </a:p>
          <a:p>
            <a:pPr marL="685800" lvl="1" indent="-127000" algn="l" rtl="0">
              <a:lnSpc>
                <a:spcPct val="90000"/>
              </a:lnSpc>
              <a:spcBef>
                <a:spcPts val="500"/>
              </a:spcBef>
              <a:spcAft>
                <a:spcPts val="0"/>
              </a:spcAft>
              <a:buClr>
                <a:schemeClr val="dk1"/>
              </a:buClr>
              <a:buSzPts val="1600"/>
              <a:buNone/>
            </a:pPr>
            <a:endParaRPr sz="1600"/>
          </a:p>
          <a:p>
            <a:pPr marL="0" lvl="0" indent="0" algn="l" rtl="0">
              <a:lnSpc>
                <a:spcPct val="90000"/>
              </a:lnSpc>
              <a:spcBef>
                <a:spcPts val="1000"/>
              </a:spcBef>
              <a:spcAft>
                <a:spcPts val="0"/>
              </a:spcAft>
              <a:buClr>
                <a:schemeClr val="dk1"/>
              </a:buClr>
              <a:buSzPts val="2400"/>
              <a:buNone/>
            </a:pPr>
            <a:r>
              <a:rPr lang="en-US" sz="2400"/>
              <a:t>We denote random variables with capital letters</a:t>
            </a:r>
            <a:endParaRPr/>
          </a:p>
          <a:p>
            <a:pPr marL="1143000" lvl="2" indent="-127000" algn="l" rtl="0">
              <a:lnSpc>
                <a:spcPct val="90000"/>
              </a:lnSpc>
              <a:spcBef>
                <a:spcPts val="500"/>
              </a:spcBef>
              <a:spcAft>
                <a:spcPts val="0"/>
              </a:spcAft>
              <a:buClr>
                <a:schemeClr val="dk1"/>
              </a:buClr>
              <a:buSzPts val="1600"/>
              <a:buNone/>
            </a:pP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6A28365-90A2-45EB-A898-EB4432C4B784}"/>
                  </a:ext>
                </a:extLst>
              </p:cNvPr>
              <p:cNvSpPr txBox="1"/>
              <p:nvPr/>
            </p:nvSpPr>
            <p:spPr>
              <a:xfrm>
                <a:off x="2829019" y="3377712"/>
                <a:ext cx="3702410" cy="24643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sz="2200" i="1">
                              <a:latin typeface="Cambria Math" panose="02040503050406030204" pitchFamily="18" charset="0"/>
                            </a:rPr>
                          </m:ctrlPr>
                        </m:eqArrPr>
                        <m:e>
                          <m:r>
                            <a:rPr lang="en-US" sz="2200" i="1">
                              <a:latin typeface="Cambria Math" panose="02040503050406030204" pitchFamily="18" charset="0"/>
                            </a:rPr>
                            <m:t>𝑃𝑃</m:t>
                          </m:r>
                          <m:d>
                            <m:dPr>
                              <m:ctrlPr>
                                <a:rPr lang="en-US" sz="2200" i="1">
                                  <a:latin typeface="Cambria Math" panose="02040503050406030204" pitchFamily="18" charset="0"/>
                                </a:rPr>
                              </m:ctrlPr>
                            </m:dPr>
                            <m:e>
                              <m:r>
                                <a:rPr lang="en-US" sz="2200" i="1">
                                  <a:latin typeface="Cambria Math" panose="02040503050406030204" pitchFamily="18" charset="0"/>
                                </a:rPr>
                                <m:t>𝑊</m:t>
                              </m:r>
                            </m:e>
                          </m:d>
                          <m:r>
                            <a:rPr lang="en-US" sz="2200" i="1">
                              <a:latin typeface="Cambria Math" panose="02040503050406030204" pitchFamily="18" charset="0"/>
                            </a:rPr>
                            <m:t>&amp;=</m:t>
                          </m:r>
                          <m:r>
                            <a:rPr lang="en-US" sz="2200" i="1">
                              <a:latin typeface="Cambria Math" panose="02040503050406030204" pitchFamily="18" charset="0"/>
                            </a:rPr>
                            <m:t>𝑃</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𝑁</m:t>
                                      </m:r>
                                    </m:sub>
                                  </m:sSub>
                                </m:e>
                              </m:d>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d>
                                </m:e>
                                <m:sup>
                                  <m:r>
                                    <a:rPr lang="en-US" sz="2200" i="1">
                                      <a:latin typeface="Cambria Math" panose="02040503050406030204" pitchFamily="18" charset="0"/>
                                    </a:rPr>
                                    <m:t>𝑁</m:t>
                                  </m:r>
                                </m:sup>
                              </m:sSup>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sup>
                              <m:r>
                                <a:rPr lang="en-US" sz="2200" i="1">
                                  <a:latin typeface="Cambria Math" panose="02040503050406030204" pitchFamily="18" charset="0"/>
                                </a:rPr>
                                <m:t>−1</m:t>
                              </m:r>
                            </m:sup>
                          </m:sSup>
                        </m:e>
                        <m:e>
                          <m:r>
                            <a:rPr lang="en-US" sz="2200" i="1">
                              <a:latin typeface="Cambria Math" panose="02040503050406030204" pitchFamily="18" charset="0"/>
                            </a:rPr>
                            <m:t>&amp;=10</m:t>
                          </m:r>
                        </m:e>
                      </m:eqArr>
                    </m:oMath>
                  </m:oMathPara>
                </a14:m>
                <a:endParaRPr lang="en-US" sz="2200" dirty="0"/>
              </a:p>
            </p:txBody>
          </p:sp>
        </mc:Choice>
        <mc:Fallback>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2829019" y="3377712"/>
                <a:ext cx="3702410" cy="2464329"/>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869511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extLst>
              <p:ext uri="{D42A27DB-BD31-4B8C-83A1-F6EECF244321}">
                <p14:modId xmlns:p14="http://schemas.microsoft.com/office/powerpoint/2010/main" val="834790914"/>
              </p:ext>
            </p:extLst>
          </p:nvPr>
        </p:nvGraphicFramePr>
        <p:xfrm>
          <a:off x="1552823" y="3505200"/>
          <a:ext cx="8048376" cy="2065020"/>
        </p:xfrm>
        <a:graphic>
          <a:graphicData uri="http://schemas.openxmlformats.org/drawingml/2006/table">
            <a:tbl>
              <a:tblPr firstRow="1" bandRow="1">
                <a:tableStyleId>{5C22544A-7EE6-4342-B048-85BDC9FD1C3A}</a:tableStyleId>
              </a:tblPr>
              <a:tblGrid>
                <a:gridCol w="2012094">
                  <a:extLst>
                    <a:ext uri="{9D8B030D-6E8A-4147-A177-3AD203B41FA5}">
                      <a16:colId xmlns:a16="http://schemas.microsoft.com/office/drawing/2014/main" val="20000"/>
                    </a:ext>
                  </a:extLst>
                </a:gridCol>
                <a:gridCol w="2012094">
                  <a:extLst>
                    <a:ext uri="{9D8B030D-6E8A-4147-A177-3AD203B41FA5}">
                      <a16:colId xmlns:a16="http://schemas.microsoft.com/office/drawing/2014/main" val="20001"/>
                    </a:ext>
                  </a:extLst>
                </a:gridCol>
                <a:gridCol w="2012094">
                  <a:extLst>
                    <a:ext uri="{9D8B030D-6E8A-4147-A177-3AD203B41FA5}">
                      <a16:colId xmlns:a16="http://schemas.microsoft.com/office/drawing/2014/main" val="20002"/>
                    </a:ext>
                  </a:extLst>
                </a:gridCol>
                <a:gridCol w="2012094">
                  <a:extLst>
                    <a:ext uri="{9D8B030D-6E8A-4147-A177-3AD203B41FA5}">
                      <a16:colId xmlns:a16="http://schemas.microsoft.com/office/drawing/2014/main" val="20003"/>
                    </a:ext>
                  </a:extLst>
                </a:gridCol>
              </a:tblGrid>
              <a:tr h="107442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
        <p:nvSpPr>
          <p:cNvPr id="3" name="Rectangle 2"/>
          <p:cNvSpPr/>
          <p:nvPr/>
        </p:nvSpPr>
        <p:spPr>
          <a:xfrm>
            <a:off x="1552823" y="1221184"/>
            <a:ext cx="8209299" cy="430887"/>
          </a:xfrm>
          <a:prstGeom prst="rect">
            <a:avLst/>
          </a:prstGeom>
        </p:spPr>
        <p:txBody>
          <a:bodyPr wrap="none">
            <a:spAutoFit/>
          </a:bodyPr>
          <a:lstStyle/>
          <a:p>
            <a:r>
              <a:rPr lang="en-US" sz="2200" b="1" dirty="0">
                <a:cs typeface="Calibri"/>
              </a:rPr>
              <a:t>Minimizing perplexity is the same as maximizing probability</a:t>
            </a:r>
          </a:p>
        </p:txBody>
      </p:sp>
    </p:spTree>
    <p:extLst>
      <p:ext uri="{BB962C8B-B14F-4D97-AF65-F5344CB8AC3E}">
        <p14:creationId xmlns:p14="http://schemas.microsoft.com/office/powerpoint/2010/main" val="656713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br>
              <a:rPr lang="en-US" dirty="0"/>
            </a:br>
            <a:r>
              <a:rPr lang="en-US" dirty="0"/>
              <a:t>Generation</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Generalization and zeros</a:t>
            </a:r>
          </a:p>
          <a:p>
            <a:endParaRPr lang="en-US">
              <a:solidFill>
                <a:srgbClr val="FFFFFF"/>
              </a:solidFill>
            </a:endParaRPr>
          </a:p>
        </p:txBody>
      </p:sp>
    </p:spTree>
    <p:extLst>
      <p:ext uri="{BB962C8B-B14F-4D97-AF65-F5344CB8AC3E}">
        <p14:creationId xmlns:p14="http://schemas.microsoft.com/office/powerpoint/2010/main" val="3428979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Sampling from the distribution</a:t>
            </a:r>
          </a:p>
        </p:txBody>
      </p:sp>
      <p:sp>
        <p:nvSpPr>
          <p:cNvPr id="96259" name="Rectangle 3"/>
          <p:cNvSpPr>
            <a:spLocks noGrp="1" noChangeArrowheads="1"/>
          </p:cNvSpPr>
          <p:nvPr>
            <p:ph sz="quarter" idx="1"/>
          </p:nvPr>
        </p:nvSpPr>
        <p:spPr>
          <a:xfrm>
            <a:off x="399673" y="2209799"/>
            <a:ext cx="5162927" cy="3652157"/>
          </a:xfrm>
        </p:spPr>
        <p:txBody>
          <a:bodyPr>
            <a:normAutofit/>
          </a:bodyPr>
          <a:lstStyle/>
          <a:p>
            <a:pPr eaLnBrk="1" hangingPunct="1"/>
            <a:r>
              <a:rPr lang="en-US" sz="2500" dirty="0">
                <a:latin typeface="Calibri" charset="0"/>
              </a:rPr>
              <a:t>Choose a random bigram (&lt;s&gt;, w) according to its probability</a:t>
            </a:r>
          </a:p>
          <a:p>
            <a:pPr eaLnBrk="1" hangingPunct="1"/>
            <a:r>
              <a:rPr lang="en-US" sz="2500" dirty="0">
                <a:latin typeface="Calibri" charset="0"/>
              </a:rPr>
              <a:t>Now choose a random bigram (w, x) according to its probability</a:t>
            </a:r>
          </a:p>
          <a:p>
            <a:pPr eaLnBrk="1" hangingPunct="1"/>
            <a:r>
              <a:rPr lang="en-US" sz="2500" dirty="0">
                <a:latin typeface="Calibri" charset="0"/>
              </a:rPr>
              <a:t>And so on until we choose &lt;/s&gt;</a:t>
            </a:r>
          </a:p>
          <a:p>
            <a:pPr eaLnBrk="1" hangingPunct="1">
              <a:lnSpc>
                <a:spcPct val="90000"/>
              </a:lnSpc>
            </a:pPr>
            <a:r>
              <a:rPr lang="en-US" sz="2500" dirty="0">
                <a:latin typeface="Calibri" charset="0"/>
              </a:rPr>
              <a:t>Then string the words together</a:t>
            </a:r>
            <a:endParaRPr lang="en-US" sz="2500" dirty="0">
              <a:solidFill>
                <a:srgbClr val="A50021"/>
              </a:solidFill>
              <a:latin typeface="Calibri" charset="0"/>
            </a:endParaRPr>
          </a:p>
        </p:txBody>
      </p:sp>
      <p:sp>
        <p:nvSpPr>
          <p:cNvPr id="4" name="Rectangle 3"/>
          <p:cNvSpPr txBox="1">
            <a:spLocks noChangeArrowheads="1"/>
          </p:cNvSpPr>
          <p:nvPr/>
        </p:nvSpPr>
        <p:spPr bwMode="auto">
          <a:xfrm>
            <a:off x="5562600" y="2362200"/>
            <a:ext cx="5257800" cy="33337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751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2)">
            <a:hlinkClick r:id="" action="ppaction://media"/>
            <a:extLst>
              <a:ext uri="{FF2B5EF4-FFF2-40B4-BE49-F238E27FC236}">
                <a16:creationId xmlns:a16="http://schemas.microsoft.com/office/drawing/2014/main" id="{34CFB3F9-3E93-C879-E254-80EE6EF674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4169" y="68263"/>
            <a:ext cx="9513111" cy="6350000"/>
          </a:xfrm>
          <a:prstGeom prst="rect">
            <a:avLst/>
          </a:prstGeom>
          <a:noFill/>
          <a:ln>
            <a:noFill/>
          </a:ln>
        </p:spPr>
      </p:pic>
    </p:spTree>
    <p:extLst>
      <p:ext uri="{BB962C8B-B14F-4D97-AF65-F5344CB8AC3E}">
        <p14:creationId xmlns:p14="http://schemas.microsoft.com/office/powerpoint/2010/main" val="29342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E1A-C6E8-5C82-7073-5FAFB581FA90}"/>
              </a:ext>
            </a:extLst>
          </p:cNvPr>
          <p:cNvSpPr>
            <a:spLocks noGrp="1"/>
          </p:cNvSpPr>
          <p:nvPr>
            <p:ph type="title"/>
          </p:nvPr>
        </p:nvSpPr>
        <p:spPr/>
        <p:txBody>
          <a:bodyPr/>
          <a:lstStyle/>
          <a:p>
            <a:r>
              <a:rPr lang="en-US" dirty="0"/>
              <a:t>Approximating Shakespeare</a:t>
            </a:r>
          </a:p>
        </p:txBody>
      </p:sp>
      <p:graphicFrame>
        <p:nvGraphicFramePr>
          <p:cNvPr id="4" name="Table 4">
            <a:extLst>
              <a:ext uri="{FF2B5EF4-FFF2-40B4-BE49-F238E27FC236}">
                <a16:creationId xmlns:a16="http://schemas.microsoft.com/office/drawing/2014/main" id="{AED2DB18-519B-1B9E-9B54-ACED1E4D3B12}"/>
              </a:ext>
            </a:extLst>
          </p:cNvPr>
          <p:cNvGraphicFramePr>
            <a:graphicFrameLocks noGrp="1"/>
          </p:cNvGraphicFramePr>
          <p:nvPr/>
        </p:nvGraphicFramePr>
        <p:xfrm>
          <a:off x="121530" y="980268"/>
          <a:ext cx="9262694" cy="5638800"/>
        </p:xfrm>
        <a:graphic>
          <a:graphicData uri="http://schemas.openxmlformats.org/drawingml/2006/table">
            <a:tbl>
              <a:tblPr firstRow="1" bandRow="1">
                <a:tableStyleId>{3C2FFA5D-87B4-456A-9821-1D502468CF0F}</a:tableStyleId>
              </a:tblPr>
              <a:tblGrid>
                <a:gridCol w="1490427">
                  <a:extLst>
                    <a:ext uri="{9D8B030D-6E8A-4147-A177-3AD203B41FA5}">
                      <a16:colId xmlns:a16="http://schemas.microsoft.com/office/drawing/2014/main" val="2842032307"/>
                    </a:ext>
                  </a:extLst>
                </a:gridCol>
                <a:gridCol w="7772267">
                  <a:extLst>
                    <a:ext uri="{9D8B030D-6E8A-4147-A177-3AD203B41FA5}">
                      <a16:colId xmlns:a16="http://schemas.microsoft.com/office/drawing/2014/main" val="3048402411"/>
                    </a:ext>
                  </a:extLst>
                </a:gridCol>
              </a:tblGrid>
              <a:tr h="370840">
                <a:tc>
                  <a:txBody>
                    <a:bodyPr/>
                    <a:lstStyle/>
                    <a:p>
                      <a:r>
                        <a:rPr lang="en-US" sz="2000" dirty="0"/>
                        <a:t>Model</a:t>
                      </a:r>
                    </a:p>
                  </a:txBody>
                  <a:tcPr/>
                </a:tc>
                <a:tc>
                  <a:txBody>
                    <a:bodyPr/>
                    <a:lstStyle/>
                    <a:p>
                      <a:r>
                        <a:rPr lang="en-US" sz="2000" dirty="0"/>
                        <a:t>Generated Output</a:t>
                      </a:r>
                    </a:p>
                  </a:txBody>
                  <a:tcPr/>
                </a:tc>
                <a:extLst>
                  <a:ext uri="{0D108BD9-81ED-4DB2-BD59-A6C34878D82A}">
                    <a16:rowId xmlns:a16="http://schemas.microsoft.com/office/drawing/2014/main" val="430835383"/>
                  </a:ext>
                </a:extLst>
              </a:tr>
              <a:tr h="370840">
                <a:tc>
                  <a:txBody>
                    <a:bodyPr/>
                    <a:lstStyle/>
                    <a:p>
                      <a:r>
                        <a:rPr lang="en-US" sz="2000" dirty="0"/>
                        <a:t>Unigram</a:t>
                      </a:r>
                    </a:p>
                  </a:txBody>
                  <a:tcPr/>
                </a:tc>
                <a:tc>
                  <a:txBody>
                    <a:bodyPr/>
                    <a:lstStyle/>
                    <a:p>
                      <a:r>
                        <a:rPr lang="en-US" sz="2000" b="0" u="none" strike="noStrike" cap="none" dirty="0">
                          <a:solidFill>
                            <a:srgbClr val="000000"/>
                          </a:solidFill>
                          <a:effectLst/>
                          <a:sym typeface="Arial"/>
                        </a:rPr>
                        <a:t>–To him swallowed confess hear both. Which. Of save on trail for are ay device and  rote life have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–Hill he late speaks; or! a more to leg less first you enter </a:t>
                      </a:r>
                      <a:endParaRPr lang="en-US" sz="2000" dirty="0">
                        <a:effectLst/>
                      </a:endParaRPr>
                    </a:p>
                    <a:p>
                      <a:endParaRPr lang="en-US" sz="2000" dirty="0"/>
                    </a:p>
                  </a:txBody>
                  <a:tcPr/>
                </a:tc>
                <a:extLst>
                  <a:ext uri="{0D108BD9-81ED-4DB2-BD59-A6C34878D82A}">
                    <a16:rowId xmlns:a16="http://schemas.microsoft.com/office/drawing/2014/main" val="1309484368"/>
                  </a:ext>
                </a:extLst>
              </a:tr>
              <a:tr h="370840">
                <a:tc>
                  <a:txBody>
                    <a:bodyPr/>
                    <a:lstStyle/>
                    <a:p>
                      <a:r>
                        <a:rPr lang="en-US" sz="2000" dirty="0"/>
                        <a:t>Bigram</a:t>
                      </a:r>
                    </a:p>
                  </a:txBody>
                  <a:tcPr/>
                </a:tc>
                <a:tc>
                  <a:txBody>
                    <a:bodyPr/>
                    <a:lstStyle/>
                    <a:p>
                      <a:r>
                        <a:rPr lang="en-US" sz="2000" b="0" u="none" strike="noStrike" cap="none" dirty="0">
                          <a:solidFill>
                            <a:srgbClr val="000000"/>
                          </a:solidFill>
                          <a:effectLst/>
                          <a:sym typeface="Arial"/>
                        </a:rPr>
                        <a:t>–Why dost stand forth thy canopy, forsooth; he is this palpable hit the King Henry. Live king. Follow.</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–What means, sir. I confess she? then all sorts, he is trim, captain. </a:t>
                      </a:r>
                      <a:endParaRPr lang="en-US" sz="2000" dirty="0">
                        <a:effectLst/>
                      </a:endParaRPr>
                    </a:p>
                    <a:p>
                      <a:endParaRPr lang="en-US" sz="2000" dirty="0"/>
                    </a:p>
                  </a:txBody>
                  <a:tcPr/>
                </a:tc>
                <a:extLst>
                  <a:ext uri="{0D108BD9-81ED-4DB2-BD59-A6C34878D82A}">
                    <a16:rowId xmlns:a16="http://schemas.microsoft.com/office/drawing/2014/main" val="4178274545"/>
                  </a:ext>
                </a:extLst>
              </a:tr>
              <a:tr h="370840">
                <a:tc>
                  <a:txBody>
                    <a:bodyPr/>
                    <a:lstStyle/>
                    <a:p>
                      <a:r>
                        <a:rPr lang="en-US" sz="2000" dirty="0"/>
                        <a:t>Trigram</a:t>
                      </a:r>
                    </a:p>
                  </a:txBody>
                  <a:tcPr/>
                </a:tc>
                <a:tc>
                  <a:txBody>
                    <a:bodyPr/>
                    <a:lstStyle/>
                    <a:p>
                      <a:r>
                        <a:rPr lang="en-US" sz="2000" b="0" u="none" strike="noStrike" cap="none" dirty="0">
                          <a:solidFill>
                            <a:srgbClr val="000000"/>
                          </a:solidFill>
                          <a:effectLst/>
                          <a:sym typeface="Arial"/>
                        </a:rPr>
                        <a:t>–Fly, and will rid me these news of price. Therefore the sadness of parting, as they say, ’tis done.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–This shall forbid it should be branded, if renown made it empty. </a:t>
                      </a:r>
                      <a:endParaRPr lang="en-US" sz="2000" dirty="0">
                        <a:effectLst/>
                      </a:endParaRPr>
                    </a:p>
                    <a:p>
                      <a:endParaRPr lang="en-US" sz="2000" dirty="0"/>
                    </a:p>
                  </a:txBody>
                  <a:tcPr/>
                </a:tc>
                <a:extLst>
                  <a:ext uri="{0D108BD9-81ED-4DB2-BD59-A6C34878D82A}">
                    <a16:rowId xmlns:a16="http://schemas.microsoft.com/office/drawing/2014/main" val="2502232241"/>
                  </a:ext>
                </a:extLst>
              </a:tr>
              <a:tr h="370840">
                <a:tc>
                  <a:txBody>
                    <a:bodyPr/>
                    <a:lstStyle/>
                    <a:p>
                      <a:r>
                        <a:rPr lang="en-US" sz="2000" dirty="0"/>
                        <a:t>4-gram</a:t>
                      </a:r>
                    </a:p>
                  </a:txBody>
                  <a:tcPr/>
                </a:tc>
                <a:tc>
                  <a:txBody>
                    <a:bodyPr/>
                    <a:lstStyle/>
                    <a:p>
                      <a:r>
                        <a:rPr lang="en-US" sz="2000" b="0" u="none" strike="noStrike" cap="none" dirty="0">
                          <a:solidFill>
                            <a:srgbClr val="000000"/>
                          </a:solidFill>
                          <a:effectLst/>
                          <a:sym typeface="Arial"/>
                        </a:rPr>
                        <a:t>–King Henry. What! I will go seek the traitor Gloucester. Exeunt some of the watch. A great banquet </a:t>
                      </a:r>
                      <a:r>
                        <a:rPr lang="en-US" sz="2000" b="0" u="none" strike="noStrike" cap="none" dirty="0" err="1">
                          <a:solidFill>
                            <a:srgbClr val="000000"/>
                          </a:solidFill>
                          <a:effectLst/>
                          <a:sym typeface="Arial"/>
                        </a:rPr>
                        <a:t>serv’d</a:t>
                      </a:r>
                      <a:r>
                        <a:rPr lang="en-US" sz="2000" b="0" u="none" strike="noStrike" cap="none" dirty="0">
                          <a:solidFill>
                            <a:srgbClr val="000000"/>
                          </a:solidFill>
                          <a:effectLst/>
                          <a:sym typeface="Arial"/>
                        </a:rPr>
                        <a:t> in; </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–It cannot be but so. </a:t>
                      </a:r>
                      <a:endParaRPr lang="en-US" sz="2000" dirty="0">
                        <a:effectLst/>
                      </a:endParaRPr>
                    </a:p>
                    <a:p>
                      <a:endParaRPr lang="en-US" sz="2000" dirty="0"/>
                    </a:p>
                  </a:txBody>
                  <a:tcPr/>
                </a:tc>
                <a:extLst>
                  <a:ext uri="{0D108BD9-81ED-4DB2-BD59-A6C34878D82A}">
                    <a16:rowId xmlns:a16="http://schemas.microsoft.com/office/drawing/2014/main" val="3762861938"/>
                  </a:ext>
                </a:extLst>
              </a:tr>
            </a:tbl>
          </a:graphicData>
        </a:graphic>
      </p:graphicFrame>
      <p:pic>
        <p:nvPicPr>
          <p:cNvPr id="3" name="Picture 2">
            <a:extLst>
              <a:ext uri="{FF2B5EF4-FFF2-40B4-BE49-F238E27FC236}">
                <a16:creationId xmlns:a16="http://schemas.microsoft.com/office/drawing/2014/main" id="{E1C74379-AEF1-0B17-9883-254D63195424}"/>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187389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dirty="0"/>
              <a:t>Approximating Shakespeare</a:t>
            </a:r>
          </a:p>
        </p:txBody>
      </p:sp>
      <p:sp>
        <p:nvSpPr>
          <p:cNvPr id="98307" name="Content Placeholder 7"/>
          <p:cNvSpPr>
            <a:spLocks noGrp="1"/>
          </p:cNvSpPr>
          <p:nvPr>
            <p:ph sz="quarter" idx="4294967295"/>
          </p:nvPr>
        </p:nvSpPr>
        <p:spPr>
          <a:xfrm>
            <a:off x="0" y="1347788"/>
            <a:ext cx="10515600" cy="4794250"/>
          </a:xfrm>
        </p:spPr>
        <p:txBody>
          <a:bodyPr/>
          <a:lstStyle/>
          <a:p>
            <a:pPr marL="0" indent="0"/>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72344" y="1828801"/>
            <a:ext cx="10144980" cy="4098470"/>
          </a:xfrm>
          <a:prstGeom prst="rect">
            <a:avLst/>
          </a:prstGeom>
          <a:noFill/>
          <a:ln w="9525">
            <a:noFill/>
            <a:miter lim="800000"/>
            <a:headEnd/>
            <a:tailEnd/>
          </a:ln>
        </p:spPr>
      </p:pic>
    </p:spTree>
    <p:extLst>
      <p:ext uri="{BB962C8B-B14F-4D97-AF65-F5344CB8AC3E}">
        <p14:creationId xmlns:p14="http://schemas.microsoft.com/office/powerpoint/2010/main" val="3858869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r>
              <a:rPr lang="en-US" sz="3200" dirty="0">
                <a:latin typeface="Calibri" charset="0"/>
              </a:rPr>
              <a:t>N=884,647 tokens, V=29,066 types</a:t>
            </a:r>
          </a:p>
        </p:txBody>
      </p:sp>
      <p:pic>
        <p:nvPicPr>
          <p:cNvPr id="3" name="Picture 2">
            <a:extLst>
              <a:ext uri="{FF2B5EF4-FFF2-40B4-BE49-F238E27FC236}">
                <a16:creationId xmlns:a16="http://schemas.microsoft.com/office/drawing/2014/main" id="{E5DB4DC3-B042-BCD3-2168-5E82A2D55FA2}"/>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188894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pPr eaLnBrk="1" hangingPunct="1"/>
            <a:r>
              <a:rPr lang="en-US" sz="3200" dirty="0">
                <a:latin typeface="Calibri" charset="0"/>
              </a:rPr>
              <a:t>N=884,647 tokens, V=29,066 types</a:t>
            </a:r>
          </a:p>
          <a:p>
            <a:pPr eaLnBrk="1" hangingPunct="1"/>
            <a:r>
              <a:rPr lang="en-US" sz="3200" dirty="0">
                <a:latin typeface="Calibri" charset="0"/>
              </a:rPr>
              <a:t>Shakespeare produced 300,000 bigram types out of V</a:t>
            </a:r>
            <a:r>
              <a:rPr lang="en-US" sz="3200" baseline="30000" dirty="0">
                <a:latin typeface="Calibri" charset="0"/>
              </a:rPr>
              <a:t>2</a:t>
            </a:r>
            <a:r>
              <a:rPr lang="en-US" sz="3200" dirty="0">
                <a:latin typeface="Calibri" charset="0"/>
              </a:rPr>
              <a:t>= 844 million possible bigrams.</a:t>
            </a:r>
          </a:p>
          <a:p>
            <a:pPr lvl="1"/>
            <a:r>
              <a:rPr lang="en-US" sz="2800" dirty="0">
                <a:latin typeface="Calibri" charset="0"/>
              </a:rPr>
              <a:t>So 99.96% of the possible bigrams were never seen (have zero entries in the table)</a:t>
            </a:r>
          </a:p>
          <a:p>
            <a:pPr eaLnBrk="1" hangingPunct="1"/>
            <a:r>
              <a:rPr lang="en-US" sz="3200" dirty="0">
                <a:latin typeface="Calibri" charset="0"/>
              </a:rPr>
              <a:t>4-grams worse:   What's coming out looks like Shakespeare because it </a:t>
            </a:r>
            <a:r>
              <a:rPr lang="en-US" sz="3200" b="1" i="1" dirty="0">
                <a:latin typeface="Calibri" charset="0"/>
              </a:rPr>
              <a:t>is</a:t>
            </a:r>
            <a:r>
              <a:rPr lang="en-US" sz="3200" dirty="0">
                <a:latin typeface="Calibri" charset="0"/>
              </a:rPr>
              <a:t> Shakespeare</a:t>
            </a:r>
          </a:p>
          <a:p>
            <a:pPr eaLnBrk="1" hangingPunct="1"/>
            <a:endParaRPr lang="en-US" dirty="0">
              <a:latin typeface="Calibri" charset="0"/>
            </a:endParaRPr>
          </a:p>
        </p:txBody>
      </p:sp>
      <p:pic>
        <p:nvPicPr>
          <p:cNvPr id="2" name="Picture 1">
            <a:extLst>
              <a:ext uri="{FF2B5EF4-FFF2-40B4-BE49-F238E27FC236}">
                <a16:creationId xmlns:a16="http://schemas.microsoft.com/office/drawing/2014/main" id="{CDA22DB2-1185-834F-F956-9A7B23E2B1F1}"/>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883612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fontScale="90000"/>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93227" y="2362202"/>
            <a:ext cx="8150351" cy="2992517"/>
          </a:xfrm>
          <a:prstGeom prst="rect">
            <a:avLst/>
          </a:prstGeom>
          <a:noFill/>
          <a:ln w="9525">
            <a:noFill/>
            <a:miter lim="800000"/>
            <a:headEnd/>
            <a:tailEnd/>
          </a:ln>
        </p:spPr>
      </p:pic>
    </p:spTree>
    <p:extLst>
      <p:ext uri="{BB962C8B-B14F-4D97-AF65-F5344CB8AC3E}">
        <p14:creationId xmlns:p14="http://schemas.microsoft.com/office/powerpoint/2010/main" val="3264328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Axioms of Probability</a:t>
            </a:r>
            <a:endParaRPr/>
          </a:p>
        </p:txBody>
      </p:sp>
      <p:sp>
        <p:nvSpPr>
          <p:cNvPr id="128" name="Google Shape;128;p6"/>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you guess the author of these random 3-gram sentences?</a:t>
            </a:r>
          </a:p>
        </p:txBody>
      </p:sp>
      <p:sp>
        <p:nvSpPr>
          <p:cNvPr id="3" name="Content Placeholder 2"/>
          <p:cNvSpPr>
            <a:spLocks noGrp="1"/>
          </p:cNvSpPr>
          <p:nvPr>
            <p:ph type="body" idx="1"/>
          </p:nvPr>
        </p:nvSpPr>
        <p:spPr/>
        <p:txBody>
          <a:bodyPr>
            <a:normAutofit/>
          </a:bodyPr>
          <a:lstStyle/>
          <a:p>
            <a:pPr marL="0" indent="0"/>
            <a:r>
              <a:rPr lang="en-US" sz="2500" dirty="0"/>
              <a:t>They also point to ninety nine point six billion dollars from two hundred four oh six three percent of the rates of interest stores as Mexico and gram Brazil on market conditions </a:t>
            </a:r>
          </a:p>
          <a:p>
            <a:pPr marL="0" indent="0"/>
            <a:endParaRPr lang="en-US" sz="2500" dirty="0"/>
          </a:p>
          <a:p>
            <a:pPr marL="0" indent="0"/>
            <a:r>
              <a:rPr lang="en-US" sz="2500" dirty="0"/>
              <a:t>This shall forbid it should be branded, if renown made it empty.</a:t>
            </a:r>
          </a:p>
          <a:p>
            <a:pPr marL="0" indent="0"/>
            <a:r>
              <a:rPr lang="en-US" sz="2500" dirty="0"/>
              <a:t> </a:t>
            </a:r>
          </a:p>
          <a:p>
            <a:pPr marL="0" indent="0"/>
            <a:r>
              <a:rPr lang="en-US" sz="2500" dirty="0"/>
              <a:t>“You are uniformly charming!” cried he, with a smile of associating and now and then I bowed and they perceived a chaise and four to wish for. </a:t>
            </a:r>
          </a:p>
          <a:p>
            <a:pPr marL="0" indent="0"/>
            <a:endParaRPr lang="en-US" sz="2500" dirty="0"/>
          </a:p>
          <a:p>
            <a:pPr marL="0" indent="0"/>
            <a:endParaRPr lang="en-US" sz="2500" dirty="0"/>
          </a:p>
          <a:p>
            <a:pPr marL="0" indent="0"/>
            <a:endParaRPr lang="en-US" sz="2500" dirty="0"/>
          </a:p>
        </p:txBody>
      </p:sp>
      <p:sp>
        <p:nvSpPr>
          <p:cNvPr id="4" name="Slide Number Placeholder 3"/>
          <p:cNvSpPr>
            <a:spLocks noGrp="1"/>
          </p:cNvSpPr>
          <p:nvPr>
            <p:ph type="sldNum" idx="12"/>
          </p:nvPr>
        </p:nvSpPr>
        <p:spPr/>
        <p:txBody>
          <a:bodyPr/>
          <a:lstStyle/>
          <a:p>
            <a:fld id="{10F35DC5-7E65-8247-99AB-4E984F8A921E}" type="slidenum">
              <a:rPr lang="en-US" smtClean="0"/>
              <a:pPr/>
              <a:t>70</a:t>
            </a:fld>
            <a:endParaRPr lang="en-US"/>
          </a:p>
        </p:txBody>
      </p:sp>
    </p:spTree>
    <p:extLst>
      <p:ext uri="{BB962C8B-B14F-4D97-AF65-F5344CB8AC3E}">
        <p14:creationId xmlns:p14="http://schemas.microsoft.com/office/powerpoint/2010/main" val="3649912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2800" dirty="0">
                <a:latin typeface="Calibri" charset="0"/>
              </a:rPr>
              <a:t>N-grams only work well for word prediction if the test corpus looks like the training corpus</a:t>
            </a:r>
          </a:p>
          <a:p>
            <a:pPr lvl="1"/>
            <a:r>
              <a:rPr lang="en-US" sz="2800" dirty="0">
                <a:latin typeface="Calibri" charset="0"/>
              </a:rPr>
              <a:t>In real life, it often doesn’t</a:t>
            </a:r>
          </a:p>
          <a:p>
            <a:pPr lvl="1"/>
            <a:r>
              <a:rPr lang="en-US" sz="2800" dirty="0">
                <a:latin typeface="Calibri" charset="0"/>
              </a:rPr>
              <a:t>We need to train robust models that generalize!</a:t>
            </a:r>
          </a:p>
          <a:p>
            <a:pPr lvl="1"/>
            <a:r>
              <a:rPr lang="en-US" sz="2800" dirty="0">
                <a:latin typeface="Calibri" charset="0"/>
              </a:rPr>
              <a:t>One problem for </a:t>
            </a:r>
          </a:p>
          <a:p>
            <a:pPr lvl="1"/>
            <a:r>
              <a:rPr lang="en-US" sz="2800" dirty="0">
                <a:latin typeface="Calibri" charset="0"/>
              </a:rPr>
              <a:t>generalization: Zeros!</a:t>
            </a:r>
          </a:p>
          <a:p>
            <a:pPr lvl="2"/>
            <a:r>
              <a:rPr lang="en-US" sz="2800" dirty="0">
                <a:latin typeface="Calibri" charset="0"/>
              </a:rPr>
              <a:t>Things that don’t ever occur in the training set but occur in the test set</a:t>
            </a:r>
          </a:p>
        </p:txBody>
      </p:sp>
    </p:spTree>
    <p:extLst>
      <p:ext uri="{BB962C8B-B14F-4D97-AF65-F5344CB8AC3E}">
        <p14:creationId xmlns:p14="http://schemas.microsoft.com/office/powerpoint/2010/main" val="1441321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r>
              <a:rPr lang="en-US" dirty="0"/>
              <a:t>Smoothing</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Smoothing: Add-one (Laplace) smoothing</a:t>
            </a:r>
          </a:p>
          <a:p>
            <a:endParaRPr lang="en-US">
              <a:solidFill>
                <a:srgbClr val="FFFFFF"/>
              </a:solidFill>
            </a:endParaRPr>
          </a:p>
        </p:txBody>
      </p:sp>
    </p:spTree>
    <p:extLst>
      <p:ext uri="{BB962C8B-B14F-4D97-AF65-F5344CB8AC3E}">
        <p14:creationId xmlns:p14="http://schemas.microsoft.com/office/powerpoint/2010/main" val="1109205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20390440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The intuition of smoothing</a:t>
            </a:r>
          </a:p>
        </p:txBody>
      </p:sp>
      <p:sp>
        <p:nvSpPr>
          <p:cNvPr id="64514" name="Rectangle 3"/>
          <p:cNvSpPr>
            <a:spLocks noGrp="1" noChangeArrowheads="1"/>
          </p:cNvSpPr>
          <p:nvPr>
            <p:ph type="body" idx="1"/>
          </p:nvPr>
        </p:nvSpPr>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2988176" y="2079991"/>
            <a:ext cx="243840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3048001" y="4191000"/>
            <a:ext cx="24384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6248400" y="19812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5829300" y="2705100"/>
            <a:ext cx="1524000" cy="381000"/>
          </a:xfrm>
          <a:prstGeom prst="rect">
            <a:avLst/>
          </a:prstGeom>
          <a:solidFill>
            <a:schemeClr val="accent3"/>
          </a:solidFill>
          <a:ln w="9525">
            <a:solidFill>
              <a:schemeClr val="tx1"/>
            </a:solidFill>
            <a:miter lim="800000"/>
            <a:headEnd/>
            <a:tailEnd/>
          </a:ln>
        </p:spPr>
        <p:txBody>
          <a:bodyPr wrap="none" anchor="ctr"/>
          <a:lstStyle/>
          <a:p>
            <a:pPr algn="ctr"/>
            <a:r>
              <a:rPr lang="en-US"/>
              <a:t>allegations</a:t>
            </a:r>
          </a:p>
        </p:txBody>
      </p:sp>
      <p:sp>
        <p:nvSpPr>
          <p:cNvPr id="43" name="Rectangle 16"/>
          <p:cNvSpPr>
            <a:spLocks noChangeArrowheads="1"/>
          </p:cNvSpPr>
          <p:nvPr/>
        </p:nvSpPr>
        <p:spPr bwMode="auto">
          <a:xfrm rot="16200000">
            <a:off x="6515100" y="2933700"/>
            <a:ext cx="1066800" cy="381000"/>
          </a:xfrm>
          <a:prstGeom prst="rect">
            <a:avLst/>
          </a:prstGeom>
          <a:solidFill>
            <a:schemeClr val="accent3"/>
          </a:solidFill>
          <a:ln w="9525">
            <a:solidFill>
              <a:schemeClr val="tx1"/>
            </a:solidFill>
            <a:miter lim="800000"/>
            <a:headEnd/>
            <a:tailEnd/>
          </a:ln>
        </p:spPr>
        <p:txBody>
          <a:bodyPr wrap="none" anchor="ctr"/>
          <a:lstStyle/>
          <a:p>
            <a:pPr algn="ctr"/>
            <a:r>
              <a:rPr lang="en-US"/>
              <a:t>reports</a:t>
            </a:r>
          </a:p>
        </p:txBody>
      </p:sp>
      <p:sp>
        <p:nvSpPr>
          <p:cNvPr id="44" name="Rectangle 17"/>
          <p:cNvSpPr>
            <a:spLocks noChangeArrowheads="1"/>
          </p:cNvSpPr>
          <p:nvPr/>
        </p:nvSpPr>
        <p:spPr bwMode="auto">
          <a:xfrm rot="16200000">
            <a:off x="72009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a:t>claims</a:t>
            </a:r>
          </a:p>
        </p:txBody>
      </p:sp>
      <p:sp>
        <p:nvSpPr>
          <p:cNvPr id="45" name="Text Box 18"/>
          <p:cNvSpPr txBox="1">
            <a:spLocks noChangeArrowheads="1"/>
          </p:cNvSpPr>
          <p:nvPr/>
        </p:nvSpPr>
        <p:spPr bwMode="auto">
          <a:xfrm rot="16200000">
            <a:off x="7947025" y="2908886"/>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76581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8328025" y="29168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8709025" y="29168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9525000" y="2971802"/>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6248400" y="41910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5829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a:t>allegations</a:t>
            </a:r>
          </a:p>
        </p:txBody>
      </p:sp>
      <p:sp>
        <p:nvSpPr>
          <p:cNvPr id="52" name="Rectangle 7"/>
          <p:cNvSpPr>
            <a:spLocks noChangeArrowheads="1"/>
          </p:cNvSpPr>
          <p:nvPr/>
        </p:nvSpPr>
        <p:spPr bwMode="auto">
          <a:xfrm rot="16200000">
            <a:off x="6515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3" name="Rectangle 8"/>
          <p:cNvSpPr>
            <a:spLocks noChangeArrowheads="1"/>
          </p:cNvSpPr>
          <p:nvPr/>
        </p:nvSpPr>
        <p:spPr bwMode="auto">
          <a:xfrm rot="16200000">
            <a:off x="7200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4" name="Text Box 9"/>
          <p:cNvSpPr txBox="1">
            <a:spLocks noChangeArrowheads="1"/>
          </p:cNvSpPr>
          <p:nvPr/>
        </p:nvSpPr>
        <p:spPr bwMode="auto">
          <a:xfrm rot="16200000">
            <a:off x="787082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7658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828357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8740775" y="50504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9525000" y="5181602"/>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5943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a:t>allegations</a:t>
            </a:r>
          </a:p>
        </p:txBody>
      </p:sp>
      <p:sp>
        <p:nvSpPr>
          <p:cNvPr id="60" name="Rectangle 24"/>
          <p:cNvSpPr>
            <a:spLocks noChangeArrowheads="1"/>
          </p:cNvSpPr>
          <p:nvPr/>
        </p:nvSpPr>
        <p:spPr bwMode="auto">
          <a:xfrm rot="16200000">
            <a:off x="6629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a:t>reports</a:t>
            </a:r>
          </a:p>
        </p:txBody>
      </p:sp>
      <p:sp>
        <p:nvSpPr>
          <p:cNvPr id="61" name="Rectangle 25"/>
          <p:cNvSpPr>
            <a:spLocks noChangeArrowheads="1"/>
          </p:cNvSpPr>
          <p:nvPr/>
        </p:nvSpPr>
        <p:spPr bwMode="auto">
          <a:xfrm rot="16200000">
            <a:off x="7277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7734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8382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8839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9296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Tree>
    <p:extLst>
      <p:ext uri="{BB962C8B-B14F-4D97-AF65-F5344CB8AC3E}">
        <p14:creationId xmlns:p14="http://schemas.microsoft.com/office/powerpoint/2010/main" val="2454188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p>
        </p:txBody>
      </p:sp>
      <p:sp>
        <p:nvSpPr>
          <p:cNvPr id="110595" name="Rectangle 3"/>
          <p:cNvSpPr>
            <a:spLocks noGrp="1" noChangeArrowheads="1"/>
          </p:cNvSpPr>
          <p:nvPr>
            <p:ph type="body" idx="1"/>
          </p:nvPr>
        </p:nvSpPr>
        <p:spPr/>
        <p:txBody>
          <a:bodyPr>
            <a:normAutofit/>
          </a:bodyPr>
          <a:lstStyle/>
          <a:p>
            <a:pPr marL="0" indent="0"/>
            <a:r>
              <a:rPr lang="en-US" sz="2800" dirty="0">
                <a:latin typeface="Calibri" charset="0"/>
              </a:rPr>
              <a:t>Also called Laplace smoothing</a:t>
            </a:r>
          </a:p>
          <a:p>
            <a:pPr marL="0" indent="0"/>
            <a:r>
              <a:rPr lang="en-US" sz="2800" dirty="0">
                <a:latin typeface="Calibri" charset="0"/>
              </a:rPr>
              <a:t>Pretend we saw each word one more time than we did</a:t>
            </a:r>
          </a:p>
          <a:p>
            <a:pPr marL="0" indent="0"/>
            <a:r>
              <a:rPr lang="en-US" sz="2800" dirty="0">
                <a:latin typeface="Calibri" charset="0"/>
              </a:rPr>
              <a:t>Just add one to all the counts!</a:t>
            </a:r>
          </a:p>
          <a:p>
            <a:pPr marL="0" indent="0"/>
            <a:endParaRPr lang="en-US" sz="2800" dirty="0">
              <a:latin typeface="Calibri" charset="0"/>
            </a:endParaRPr>
          </a:p>
          <a:p>
            <a:pPr marL="0" indent="0"/>
            <a:r>
              <a:rPr lang="en-US" sz="2800" dirty="0">
                <a:latin typeface="Calibri" charset="0"/>
              </a:rPr>
              <a:t>MLE estimate:</a:t>
            </a:r>
          </a:p>
          <a:p>
            <a:pPr marL="0" indent="0"/>
            <a:endParaRPr lang="en-US" sz="2800" dirty="0">
              <a:latin typeface="Calibri" charset="0"/>
            </a:endParaRPr>
          </a:p>
          <a:p>
            <a:pPr marL="0" indent="0"/>
            <a:r>
              <a:rPr lang="en-US" sz="2800" dirty="0">
                <a:latin typeface="Calibri" charset="0"/>
              </a:rPr>
              <a:t>Add-1 estimate:</a:t>
            </a:r>
          </a:p>
          <a:p>
            <a:pPr marL="0" indent="0"/>
            <a:endParaRPr lang="en-US" sz="2800" dirty="0">
              <a:latin typeface="Calibri"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02128DE-498C-46E8-8DC7-5DC047C74410}"/>
                  </a:ext>
                </a:extLst>
              </p:cNvPr>
              <p:cNvSpPr txBox="1"/>
              <p:nvPr/>
            </p:nvSpPr>
            <p:spPr>
              <a:xfrm>
                <a:off x="6301802" y="3863756"/>
                <a:ext cx="335848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𝑀𝐿𝐸</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6301802" y="3863756"/>
                <a:ext cx="3358483" cy="684546"/>
              </a:xfrm>
              <a:prstGeom prst="rect">
                <a:avLst/>
              </a:prstGeom>
              <a:blipFill>
                <a:blip r:embed="rId3"/>
                <a:stretch>
                  <a:fillRect l="-1509"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6C3CD1-FCF2-4C5D-B006-107DC6F68C81}"/>
                  </a:ext>
                </a:extLst>
              </p:cNvPr>
              <p:cNvSpPr txBox="1"/>
              <p:nvPr/>
            </p:nvSpPr>
            <p:spPr>
              <a:xfrm>
                <a:off x="6096000" y="4806730"/>
                <a:ext cx="40451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𝐴𝑑𝑑</m:t>
                          </m:r>
                          <m:r>
                            <a:rPr lang="en-US" sz="2100" i="1">
                              <a:latin typeface="Cambria Math" panose="02040503050406030204" pitchFamily="18" charset="0"/>
                            </a:rPr>
                            <m:t>−1</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+1</m:t>
                          </m:r>
                        </m:num>
                        <m:den>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r>
                            <a:rPr lang="en-US" sz="2100" i="1">
                              <a:latin typeface="Cambria Math" panose="02040503050406030204" pitchFamily="18" charset="0"/>
                            </a:rPr>
                            <m:t>𝑉</m:t>
                          </m:r>
                        </m:den>
                      </m:f>
                    </m:oMath>
                  </m:oMathPara>
                </a14:m>
                <a:endParaRPr lang="en-US" sz="2100" dirty="0"/>
              </a:p>
            </p:txBody>
          </p:sp>
        </mc:Choice>
        <mc:Fallback>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6096000" y="4806730"/>
                <a:ext cx="4045146" cy="681790"/>
              </a:xfrm>
              <a:prstGeom prst="rect">
                <a:avLst/>
              </a:prstGeom>
              <a:blipFill>
                <a:blip r:embed="rId4"/>
                <a:stretch>
                  <a:fillRect l="-1254" r="-940" b="-9091"/>
                </a:stretch>
              </a:blipFill>
            </p:spPr>
            <p:txBody>
              <a:bodyPr/>
              <a:lstStyle/>
              <a:p>
                <a:r>
                  <a:rPr lang="en-US">
                    <a:noFill/>
                  </a:rPr>
                  <a:t> </a:t>
                </a:r>
              </a:p>
            </p:txBody>
          </p:sp>
        </mc:Fallback>
      </mc:AlternateContent>
    </p:spTree>
    <p:extLst>
      <p:ext uri="{BB962C8B-B14F-4D97-AF65-F5344CB8AC3E}">
        <p14:creationId xmlns:p14="http://schemas.microsoft.com/office/powerpoint/2010/main" val="4212023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1828800" y="2133600"/>
            <a:ext cx="8534400" cy="3657600"/>
          </a:xfrm>
        </p:spPr>
        <p:txBody>
          <a:bodyPr>
            <a:normAutofit lnSpcReduction="10000"/>
          </a:bodyPr>
          <a:lstStyle/>
          <a:p>
            <a:pPr eaLnBrk="1" hangingPunct="1"/>
            <a:r>
              <a:rPr lang="en-US"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dirty="0">
                <a:latin typeface="Calibri" charset="0"/>
              </a:rPr>
              <a:t>Suppose the word “bagel” occurs 400 times in a corpus of a million words</a:t>
            </a:r>
          </a:p>
          <a:p>
            <a:pPr eaLnBrk="1" hangingPunct="1"/>
            <a:r>
              <a:rPr lang="en-US" dirty="0">
                <a:latin typeface="Calibri" charset="0"/>
              </a:rPr>
              <a:t>What is the probability that a random word from some other text will be “bagel”?</a:t>
            </a:r>
          </a:p>
          <a:p>
            <a:pPr eaLnBrk="1" hangingPunct="1"/>
            <a:r>
              <a:rPr lang="en-US" dirty="0">
                <a:latin typeface="Calibri" charset="0"/>
              </a:rPr>
              <a:t>MLE estimate is 400/1,000,000 = .0004</a:t>
            </a:r>
          </a:p>
          <a:p>
            <a:r>
              <a:rPr lang="en-US" sz="2200"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590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94121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p:nvPr/>
        </p:nvSpPr>
        <p:spPr>
          <a:xfrm>
            <a:off x="7517598" y="1500630"/>
            <a:ext cx="4535502" cy="3137521"/>
          </a:xfrm>
          <a:prstGeom prst="rect">
            <a:avLst/>
          </a:prstGeom>
          <a:solidFill>
            <a:schemeClr val="bg1"/>
          </a:solidFill>
          <a:ln w="349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	Shorthand notation:</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OK </a:t>
            </a:r>
            <a:r>
              <a:rPr lang="en-US" sz="2400" b="0" i="1" u="none" strike="noStrike" cap="none">
                <a:solidFill>
                  <a:schemeClr val="accent2"/>
                </a:solidFill>
                <a:latin typeface="Calibri"/>
                <a:ea typeface="Calibri"/>
                <a:cs typeface="Calibri"/>
                <a:sym typeface="Calibri"/>
              </a:rPr>
              <a:t>if</a:t>
            </a:r>
            <a:r>
              <a:rPr lang="en-US" sz="2400" b="0" i="0" u="none" strike="noStrike" cap="none">
                <a:solidFill>
                  <a:schemeClr val="accent2"/>
                </a:solidFill>
                <a:latin typeface="Calibri"/>
                <a:ea typeface="Calibri"/>
                <a:cs typeface="Calibri"/>
                <a:sym typeface="Calibri"/>
              </a:rPr>
              <a:t> all domain entries are unique</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p:txBody>
      </p:sp>
      <p:sp>
        <p:nvSpPr>
          <p:cNvPr id="134" name="Google Shape;13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Probability Distributions</a:t>
            </a:r>
            <a:endParaRPr/>
          </a:p>
        </p:txBody>
      </p:sp>
      <p:sp>
        <p:nvSpPr>
          <p:cNvPr id="135" name="Google Shape;135;p7"/>
          <p:cNvSpPr txBox="1">
            <a:spLocks noGrp="1"/>
          </p:cNvSpPr>
          <p:nvPr>
            <p:ph type="body" idx="1"/>
          </p:nvPr>
        </p:nvSpPr>
        <p:spPr>
          <a:xfrm>
            <a:off x="204098" y="1304126"/>
            <a:ext cx="6882626" cy="470614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2400"/>
              <a:t>Unobserved random variables have distributions</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1600200" lvl="3" indent="-158114"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distribution is a TABLE of probabilities of values</a:t>
            </a:r>
            <a:endParaRPr/>
          </a:p>
          <a:p>
            <a:pPr marL="3886200" lvl="8" indent="-158115"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probability (lower case value) is a single number</a:t>
            </a:r>
            <a:endParaRPr/>
          </a:p>
          <a:p>
            <a:pPr marL="1143000" lvl="2" indent="-134619" algn="l" rtl="0">
              <a:lnSpc>
                <a:spcPct val="90000"/>
              </a:lnSpc>
              <a:spcBef>
                <a:spcPts val="500"/>
              </a:spcBef>
              <a:spcAft>
                <a:spcPts val="0"/>
              </a:spcAft>
              <a:buClr>
                <a:schemeClr val="dk1"/>
              </a:buClr>
              <a:buSzPct val="100000"/>
              <a:buNone/>
            </a:pPr>
            <a:endParaRPr sz="16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Must have:                                                 and</a:t>
            </a:r>
            <a:endParaRPr/>
          </a:p>
        </p:txBody>
      </p:sp>
      <p:graphicFrame>
        <p:nvGraphicFramePr>
          <p:cNvPr id="136" name="Google Shape;136;p7"/>
          <p:cNvGraphicFramePr/>
          <p:nvPr/>
        </p:nvGraphicFramePr>
        <p:xfrm>
          <a:off x="1360963" y="2216140"/>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37" name="Google Shape;137;p7" descr="txp_fig"/>
          <p:cNvPicPr preferRelativeResize="0"/>
          <p:nvPr/>
        </p:nvPicPr>
        <p:blipFill rotWithShape="1">
          <a:blip r:embed="rId3">
            <a:alphaModFix/>
          </a:blip>
          <a:srcRect/>
          <a:stretch/>
        </p:blipFill>
        <p:spPr>
          <a:xfrm>
            <a:off x="1745138" y="1838315"/>
            <a:ext cx="731837" cy="298450"/>
          </a:xfrm>
          <a:prstGeom prst="rect">
            <a:avLst/>
          </a:prstGeom>
          <a:noFill/>
          <a:ln>
            <a:noFill/>
          </a:ln>
        </p:spPr>
      </p:pic>
      <p:graphicFrame>
        <p:nvGraphicFramePr>
          <p:cNvPr id="138" name="Google Shape;138;p7"/>
          <p:cNvGraphicFramePr/>
          <p:nvPr/>
        </p:nvGraphicFramePr>
        <p:xfrm>
          <a:off x="3410425" y="2216140"/>
          <a:ext cx="1922450" cy="1485900"/>
        </p:xfrm>
        <a:graphic>
          <a:graphicData uri="http://schemas.openxmlformats.org/drawingml/2006/table">
            <a:tbl>
              <a:tblPr>
                <a:noFill/>
                <a:tableStyleId>{98D2FC19-6D12-42EF-8AA3-5F670350492C}</a:tableStyleId>
              </a:tblPr>
              <a:tblGrid>
                <a:gridCol w="1153475">
                  <a:extLst>
                    <a:ext uri="{9D8B030D-6E8A-4147-A177-3AD203B41FA5}">
                      <a16:colId xmlns:a16="http://schemas.microsoft.com/office/drawing/2014/main" val="20000"/>
                    </a:ext>
                  </a:extLst>
                </a:gridCol>
                <a:gridCol w="768975">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0.6</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fog</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39" name="Google Shape;139;p7" descr="txp_fig"/>
          <p:cNvPicPr preferRelativeResize="0"/>
          <p:nvPr/>
        </p:nvPicPr>
        <p:blipFill rotWithShape="1">
          <a:blip r:embed="rId4">
            <a:alphaModFix/>
          </a:blip>
          <a:srcRect/>
          <a:stretch/>
        </p:blipFill>
        <p:spPr>
          <a:xfrm>
            <a:off x="4008913" y="1844665"/>
            <a:ext cx="850900" cy="298450"/>
          </a:xfrm>
          <a:prstGeom prst="rect">
            <a:avLst/>
          </a:prstGeom>
          <a:noFill/>
          <a:ln>
            <a:noFill/>
          </a:ln>
        </p:spPr>
      </p:pic>
      <p:pic>
        <p:nvPicPr>
          <p:cNvPr id="140" name="Google Shape;140;p7" descr="txp_fig"/>
          <p:cNvPicPr preferRelativeResize="0"/>
          <p:nvPr/>
        </p:nvPicPr>
        <p:blipFill rotWithShape="1">
          <a:blip r:embed="rId5">
            <a:alphaModFix/>
          </a:blip>
          <a:srcRect/>
          <a:stretch/>
        </p:blipFill>
        <p:spPr>
          <a:xfrm>
            <a:off x="2229033" y="5504778"/>
            <a:ext cx="2851150" cy="298450"/>
          </a:xfrm>
          <a:prstGeom prst="rect">
            <a:avLst/>
          </a:prstGeom>
          <a:noFill/>
          <a:ln>
            <a:noFill/>
          </a:ln>
        </p:spPr>
      </p:pic>
      <p:pic>
        <p:nvPicPr>
          <p:cNvPr id="141" name="Google Shape;141;p7" descr="txp_fig.png"/>
          <p:cNvPicPr preferRelativeResize="0"/>
          <p:nvPr/>
        </p:nvPicPr>
        <p:blipFill rotWithShape="1">
          <a:blip r:embed="rId6">
            <a:alphaModFix/>
          </a:blip>
          <a:srcRect/>
          <a:stretch/>
        </p:blipFill>
        <p:spPr>
          <a:xfrm>
            <a:off x="2488064" y="6118003"/>
            <a:ext cx="2583980" cy="298726"/>
          </a:xfrm>
          <a:prstGeom prst="rect">
            <a:avLst/>
          </a:prstGeom>
          <a:noFill/>
          <a:ln>
            <a:noFill/>
          </a:ln>
        </p:spPr>
      </p:pic>
      <p:pic>
        <p:nvPicPr>
          <p:cNvPr id="142" name="Google Shape;142;p7" descr="txp_fig.png"/>
          <p:cNvPicPr preferRelativeResize="0"/>
          <p:nvPr/>
        </p:nvPicPr>
        <p:blipFill rotWithShape="1">
          <a:blip r:embed="rId7">
            <a:alphaModFix/>
          </a:blip>
          <a:srcRect/>
          <a:stretch/>
        </p:blipFill>
        <p:spPr>
          <a:xfrm>
            <a:off x="7470456" y="5550845"/>
            <a:ext cx="2492511" cy="567158"/>
          </a:xfrm>
          <a:prstGeom prst="rect">
            <a:avLst/>
          </a:prstGeom>
          <a:noFill/>
          <a:ln>
            <a:noFill/>
          </a:ln>
        </p:spPr>
      </p:pic>
      <p:pic>
        <p:nvPicPr>
          <p:cNvPr id="143" name="Google Shape;143;p7" descr="txp_fig.png"/>
          <p:cNvPicPr preferRelativeResize="0"/>
          <p:nvPr/>
        </p:nvPicPr>
        <p:blipFill rotWithShape="1">
          <a:blip r:embed="rId8">
            <a:alphaModFix/>
          </a:blip>
          <a:srcRect/>
          <a:stretch/>
        </p:blipFill>
        <p:spPr>
          <a:xfrm>
            <a:off x="7963848" y="3327456"/>
            <a:ext cx="3627379" cy="298550"/>
          </a:xfrm>
          <a:prstGeom prst="rect">
            <a:avLst/>
          </a:prstGeom>
          <a:noFill/>
          <a:ln>
            <a:noFill/>
          </a:ln>
        </p:spPr>
      </p:pic>
      <p:pic>
        <p:nvPicPr>
          <p:cNvPr id="144" name="Google Shape;144;p7" descr="txp_fig.png"/>
          <p:cNvPicPr preferRelativeResize="0"/>
          <p:nvPr/>
        </p:nvPicPr>
        <p:blipFill rotWithShape="1">
          <a:blip r:embed="rId9">
            <a:alphaModFix/>
          </a:blip>
          <a:srcRect/>
          <a:stretch/>
        </p:blipFill>
        <p:spPr>
          <a:xfrm>
            <a:off x="8113387" y="2289137"/>
            <a:ext cx="3179555" cy="298550"/>
          </a:xfrm>
          <a:prstGeom prst="rect">
            <a:avLst/>
          </a:prstGeom>
          <a:noFill/>
          <a:ln>
            <a:noFill/>
          </a:ln>
        </p:spPr>
      </p:pic>
      <p:pic>
        <p:nvPicPr>
          <p:cNvPr id="145" name="Google Shape;145;p7" descr="txp_fig.png"/>
          <p:cNvPicPr preferRelativeResize="0"/>
          <p:nvPr/>
        </p:nvPicPr>
        <p:blipFill rotWithShape="1">
          <a:blip r:embed="rId10">
            <a:alphaModFix/>
          </a:blip>
          <a:srcRect/>
          <a:stretch/>
        </p:blipFill>
        <p:spPr>
          <a:xfrm>
            <a:off x="8010015" y="2815765"/>
            <a:ext cx="3373612" cy="298550"/>
          </a:xfrm>
          <a:prstGeom prst="rect">
            <a:avLst/>
          </a:prstGeom>
          <a:noFill/>
          <a:ln>
            <a:noFill/>
          </a:ln>
        </p:spPr>
      </p:pic>
      <p:pic>
        <p:nvPicPr>
          <p:cNvPr id="146" name="Google Shape;146;p7" descr="txp_fig.png"/>
          <p:cNvPicPr preferRelativeResize="0"/>
          <p:nvPr/>
        </p:nvPicPr>
        <p:blipFill rotWithShape="1">
          <a:blip r:embed="rId11">
            <a:alphaModFix/>
          </a:blip>
          <a:srcRect/>
          <a:stretch/>
        </p:blipFill>
        <p:spPr>
          <a:xfrm>
            <a:off x="9266830" y="3922124"/>
            <a:ext cx="328405" cy="597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Joint Distributions</a:t>
            </a:r>
            <a:endParaRPr/>
          </a:p>
        </p:txBody>
      </p:sp>
      <p:sp>
        <p:nvSpPr>
          <p:cNvPr id="153" name="Google Shape;153;p8"/>
          <p:cNvSpPr txBox="1">
            <a:spLocks noGrp="1"/>
          </p:cNvSpPr>
          <p:nvPr>
            <p:ph type="body" idx="1"/>
          </p:nvPr>
        </p:nvSpPr>
        <p:spPr>
          <a:xfrm>
            <a:off x="341314" y="1339380"/>
            <a:ext cx="7924642" cy="4953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A </a:t>
            </a:r>
            <a:r>
              <a:rPr lang="en-US" sz="2400" i="1"/>
              <a:t>joint distribution</a:t>
            </a:r>
            <a:r>
              <a:rPr lang="en-US" sz="2400"/>
              <a:t> over a set of random variables:</a:t>
            </a:r>
            <a:endParaRPr/>
          </a:p>
          <a:p>
            <a:pPr marL="0" lvl="0" indent="0" algn="l" rtl="0">
              <a:lnSpc>
                <a:spcPct val="80000"/>
              </a:lnSpc>
              <a:spcBef>
                <a:spcPts val="1000"/>
              </a:spcBef>
              <a:spcAft>
                <a:spcPts val="0"/>
              </a:spcAft>
              <a:buClr>
                <a:schemeClr val="dk1"/>
              </a:buClr>
              <a:buSzPct val="100000"/>
              <a:buFont typeface="Noto Sans Symbols"/>
              <a:buNone/>
            </a:pPr>
            <a:r>
              <a:rPr lang="en-US" sz="2400"/>
              <a:t>specifies a real number for each assignment (or </a:t>
            </a:r>
            <a:r>
              <a:rPr lang="en-US" sz="2400" i="1"/>
              <a:t>outcome</a:t>
            </a:r>
            <a:r>
              <a:rPr lang="en-US" sz="2400"/>
              <a:t>): </a:t>
            </a:r>
            <a:endParaRPr/>
          </a:p>
          <a:p>
            <a:pPr marL="1143000" lvl="2" indent="-122872" algn="l" rtl="0">
              <a:lnSpc>
                <a:spcPct val="80000"/>
              </a:lnSpc>
              <a:spcBef>
                <a:spcPts val="500"/>
              </a:spcBef>
              <a:spcAft>
                <a:spcPts val="0"/>
              </a:spcAft>
              <a:buClr>
                <a:schemeClr val="dk1"/>
              </a:buClr>
              <a:buSzPct val="100000"/>
              <a:buNone/>
            </a:pPr>
            <a:endParaRPr sz="1800"/>
          </a:p>
          <a:p>
            <a:pPr marL="685800" lvl="1" indent="-122872" algn="l" rtl="0">
              <a:lnSpc>
                <a:spcPct val="80000"/>
              </a:lnSpc>
              <a:spcBef>
                <a:spcPts val="500"/>
              </a:spcBef>
              <a:spcAft>
                <a:spcPts val="0"/>
              </a:spcAft>
              <a:buClr>
                <a:schemeClr val="dk1"/>
              </a:buClr>
              <a:buSzPct val="100000"/>
              <a:buNone/>
            </a:pPr>
            <a:endParaRPr sz="18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2514600" lvl="5"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Must obey:</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3429000" lvl="7" indent="-158115" algn="l" rtl="0">
              <a:lnSpc>
                <a:spcPct val="80000"/>
              </a:lnSpc>
              <a:spcBef>
                <a:spcPts val="500"/>
              </a:spcBef>
              <a:spcAft>
                <a:spcPts val="0"/>
              </a:spcAft>
              <a:buClr>
                <a:schemeClr val="dk1"/>
              </a:buClr>
              <a:buSzPct val="100000"/>
              <a:buNone/>
            </a:pPr>
            <a:endParaRPr sz="12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Size of distribution if n variables with domain sizes d?</a:t>
            </a:r>
            <a:endParaRPr/>
          </a:p>
          <a:p>
            <a:pPr marL="2057400" lvl="4"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For all but the smallest distributions, impractical to write out!</a:t>
            </a:r>
            <a:endParaRPr/>
          </a:p>
        </p:txBody>
      </p:sp>
      <p:pic>
        <p:nvPicPr>
          <p:cNvPr id="154" name="Google Shape;154;p8" descr="txp_fig"/>
          <p:cNvPicPr preferRelativeResize="0"/>
          <p:nvPr/>
        </p:nvPicPr>
        <p:blipFill rotWithShape="1">
          <a:blip r:embed="rId3">
            <a:alphaModFix/>
          </a:blip>
          <a:srcRect/>
          <a:stretch/>
        </p:blipFill>
        <p:spPr>
          <a:xfrm>
            <a:off x="7022169" y="1305906"/>
            <a:ext cx="1803400" cy="261937"/>
          </a:xfrm>
          <a:prstGeom prst="rect">
            <a:avLst/>
          </a:prstGeom>
          <a:noFill/>
          <a:ln>
            <a:noFill/>
          </a:ln>
        </p:spPr>
      </p:pic>
      <p:pic>
        <p:nvPicPr>
          <p:cNvPr id="155" name="Google Shape;155;p8" descr="txp_fig.png"/>
          <p:cNvPicPr preferRelativeResize="0"/>
          <p:nvPr/>
        </p:nvPicPr>
        <p:blipFill rotWithShape="1">
          <a:blip r:embed="rId4">
            <a:alphaModFix/>
          </a:blip>
          <a:srcRect/>
          <a:stretch/>
        </p:blipFill>
        <p:spPr>
          <a:xfrm>
            <a:off x="1946710" y="2388049"/>
            <a:ext cx="4867275" cy="298606"/>
          </a:xfrm>
          <a:prstGeom prst="rect">
            <a:avLst/>
          </a:prstGeom>
          <a:noFill/>
          <a:ln>
            <a:noFill/>
          </a:ln>
        </p:spPr>
      </p:pic>
      <p:pic>
        <p:nvPicPr>
          <p:cNvPr id="156" name="Google Shape;156;p8" descr="txp_fig"/>
          <p:cNvPicPr preferRelativeResize="0"/>
          <p:nvPr/>
        </p:nvPicPr>
        <p:blipFill rotWithShape="1">
          <a:blip r:embed="rId5">
            <a:alphaModFix/>
          </a:blip>
          <a:srcRect/>
          <a:stretch/>
        </p:blipFill>
        <p:spPr>
          <a:xfrm>
            <a:off x="1932422" y="2937118"/>
            <a:ext cx="2445348" cy="328141"/>
          </a:xfrm>
          <a:prstGeom prst="rect">
            <a:avLst/>
          </a:prstGeom>
          <a:noFill/>
          <a:ln>
            <a:noFill/>
          </a:ln>
        </p:spPr>
      </p:pic>
      <p:pic>
        <p:nvPicPr>
          <p:cNvPr id="157" name="Google Shape;157;p8" descr="txp_fig"/>
          <p:cNvPicPr preferRelativeResize="0"/>
          <p:nvPr/>
        </p:nvPicPr>
        <p:blipFill rotWithShape="1">
          <a:blip r:embed="rId6">
            <a:alphaModFix/>
          </a:blip>
          <a:srcRect/>
          <a:stretch/>
        </p:blipFill>
        <p:spPr>
          <a:xfrm>
            <a:off x="3303822" y="3760065"/>
            <a:ext cx="2836863" cy="298450"/>
          </a:xfrm>
          <a:prstGeom prst="rect">
            <a:avLst/>
          </a:prstGeom>
          <a:noFill/>
          <a:ln>
            <a:noFill/>
          </a:ln>
        </p:spPr>
      </p:pic>
      <p:pic>
        <p:nvPicPr>
          <p:cNvPr id="158" name="Google Shape;158;p8" descr="txp_fig"/>
          <p:cNvPicPr preferRelativeResize="0"/>
          <p:nvPr/>
        </p:nvPicPr>
        <p:blipFill rotWithShape="1">
          <a:blip r:embed="rId7">
            <a:alphaModFix/>
          </a:blip>
          <a:srcRect/>
          <a:stretch/>
        </p:blipFill>
        <p:spPr>
          <a:xfrm>
            <a:off x="1778005" y="4366718"/>
            <a:ext cx="4359275" cy="671512"/>
          </a:xfrm>
          <a:prstGeom prst="rect">
            <a:avLst/>
          </a:prstGeom>
          <a:noFill/>
          <a:ln>
            <a:noFill/>
          </a:ln>
        </p:spPr>
      </p:pic>
      <p:graphicFrame>
        <p:nvGraphicFramePr>
          <p:cNvPr id="159" name="Google Shape;159;p8"/>
          <p:cNvGraphicFramePr/>
          <p:nvPr/>
        </p:nvGraphicFramePr>
        <p:xfrm>
          <a:off x="8747249" y="3210126"/>
          <a:ext cx="2354975" cy="1981250"/>
        </p:xfrm>
        <a:graphic>
          <a:graphicData uri="http://schemas.openxmlformats.org/drawingml/2006/table">
            <a:tbl>
              <a:tblPr>
                <a:noFill/>
                <a:tableStyleId>{98D2FC19-6D12-42EF-8AA3-5F670350492C}</a:tableStyleId>
              </a:tblPr>
              <a:tblGrid>
                <a:gridCol w="776675">
                  <a:extLst>
                    <a:ext uri="{9D8B030D-6E8A-4147-A177-3AD203B41FA5}">
                      <a16:colId xmlns:a16="http://schemas.microsoft.com/office/drawing/2014/main" val="20000"/>
                    </a:ext>
                  </a:extLst>
                </a:gridCol>
                <a:gridCol w="720550">
                  <a:extLst>
                    <a:ext uri="{9D8B030D-6E8A-4147-A177-3AD203B41FA5}">
                      <a16:colId xmlns:a16="http://schemas.microsoft.com/office/drawing/2014/main" val="20001"/>
                    </a:ext>
                  </a:extLst>
                </a:gridCol>
                <a:gridCol w="857750">
                  <a:extLst>
                    <a:ext uri="{9D8B030D-6E8A-4147-A177-3AD203B41FA5}">
                      <a16:colId xmlns:a16="http://schemas.microsoft.com/office/drawing/2014/main" val="20002"/>
                    </a:ext>
                  </a:extLst>
                </a:gridCol>
              </a:tblGrid>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60" name="Google Shape;160;p8" descr="txp_fig"/>
          <p:cNvPicPr preferRelativeResize="0"/>
          <p:nvPr/>
        </p:nvPicPr>
        <p:blipFill rotWithShape="1">
          <a:blip r:embed="rId8">
            <a:alphaModFix/>
          </a:blip>
          <a:srcRect/>
          <a:stretch/>
        </p:blipFill>
        <p:spPr>
          <a:xfrm>
            <a:off x="9385182" y="274294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TotalTime>
  <Words>4847</Words>
  <Application>Microsoft Macintosh PowerPoint</Application>
  <PresentationFormat>Widescreen</PresentationFormat>
  <Paragraphs>936</Paragraphs>
  <Slides>77</Slides>
  <Notes>64</Notes>
  <HiddenSlides>4</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Courier</vt:lpstr>
      <vt:lpstr>Times</vt:lpstr>
      <vt:lpstr>Open Sans</vt:lpstr>
      <vt:lpstr>Cambria Math</vt:lpstr>
      <vt:lpstr>Calibri</vt:lpstr>
      <vt:lpstr>Arial</vt:lpstr>
      <vt:lpstr>Wingdings</vt:lpstr>
      <vt:lpstr>Helvetica</vt:lpstr>
      <vt:lpstr>Open Sans SemiBold</vt:lpstr>
      <vt:lpstr>Noto Sans Symbols</vt:lpstr>
      <vt:lpstr>Office Theme</vt:lpstr>
      <vt:lpstr>Probabilities and Language Models</vt:lpstr>
      <vt:lpstr>Probabilities and Language Models</vt:lpstr>
      <vt:lpstr>Review of Probabilities</vt:lpstr>
      <vt:lpstr>Uncertainty</vt:lpstr>
      <vt:lpstr>What Probabilities Are About</vt:lpstr>
      <vt:lpstr>Random Variables</vt:lpstr>
      <vt:lpstr>Axioms of Probability</vt:lpstr>
      <vt:lpstr>Probability Distributions</vt:lpstr>
      <vt:lpstr>Joint Distributions</vt:lpstr>
      <vt:lpstr>Probabilistic Models</vt:lpstr>
      <vt:lpstr>Events</vt:lpstr>
      <vt:lpstr>Marginal Distributions</vt:lpstr>
      <vt:lpstr>Conditional Probabilities</vt:lpstr>
      <vt:lpstr>Conditional Distributions</vt:lpstr>
      <vt:lpstr>Probabilistic Inference</vt:lpstr>
      <vt:lpstr>Inference by Enumeration</vt:lpstr>
      <vt:lpstr>The Product Rule</vt:lpstr>
      <vt:lpstr>The Chain Rule</vt:lpstr>
      <vt:lpstr>Bayes’ Rule</vt:lpstr>
      <vt:lpstr>PowerPoint Presentation</vt:lpstr>
      <vt:lpstr>Probabilistic Language Models</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Historical Notes</vt:lpstr>
      <vt:lpstr>Language Modeling</vt:lpstr>
      <vt:lpstr>Joint probability of words in sentence</vt:lpstr>
      <vt:lpstr>How to estimate these probabilities</vt:lpstr>
      <vt:lpstr>Simplifying Assumption = Markov Assumption</vt:lpstr>
      <vt:lpstr>N-gram models use limited history</vt:lpstr>
      <vt:lpstr>Estimating bigram probabilities</vt:lpstr>
      <vt:lpstr>A Worked Example</vt:lpstr>
      <vt:lpstr>N-gram models use limited history</vt:lpstr>
      <vt:lpstr>N-gram models versus long distance dependencies </vt:lpstr>
      <vt:lpstr>Problems for MLE</vt:lpstr>
      <vt:lpstr>Problems for MLE</vt:lpstr>
      <vt:lpstr>Practical Issues</vt:lpstr>
      <vt:lpstr>Google N-Gram Release, August 2006</vt:lpstr>
      <vt:lpstr>Google N-Gram Release</vt:lpstr>
      <vt:lpstr>Google Book N-Grams</vt:lpstr>
      <vt:lpstr>Evaluation and Perplexity</vt:lpstr>
      <vt:lpstr>Evaluation: How Good is Our Model</vt:lpstr>
      <vt:lpstr>Training on the Test Set</vt:lpstr>
      <vt:lpstr>Extrinsic Evaluation of Language Models</vt:lpstr>
      <vt:lpstr>Difficulty of extrinsic (task-based) evaluation of LMs</vt:lpstr>
      <vt:lpstr>Intuition of Perplexity</vt:lpstr>
      <vt:lpstr>Intuition of Perplexity</vt:lpstr>
      <vt:lpstr>Intuition of Perplexity</vt:lpstr>
      <vt:lpstr>Intuition of Perplexity</vt:lpstr>
      <vt:lpstr>Perplexity</vt:lpstr>
      <vt:lpstr>Perplexity as branching factor</vt:lpstr>
      <vt:lpstr>Perplexity as branching factor</vt:lpstr>
      <vt:lpstr>Lower perplexity = better model</vt:lpstr>
      <vt:lpstr> Generation</vt:lpstr>
      <vt:lpstr>Sampling from the distribution</vt:lpstr>
      <vt:lpstr>PowerPoint Presentation</vt:lpstr>
      <vt:lpstr>Approximating Shakespeare</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Smoothing</vt:lpstr>
      <vt:lpstr>Zero probability bigrams</vt:lpstr>
      <vt:lpstr>The intuition of smoothing</vt:lpstr>
      <vt:lpstr>Add-one estimation</vt:lpstr>
      <vt:lpstr>Maximum Likelihood Estimates</vt:lpstr>
      <vt:lpstr>Add-1 estimation is a blunt instrument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Probabilities and Language Models</dc:title>
  <dc:creator>Callison-Burch, Christopher</dc:creator>
  <cp:lastModifiedBy>Callison-Burch, Christopher</cp:lastModifiedBy>
  <cp:revision>43</cp:revision>
  <dcterms:created xsi:type="dcterms:W3CDTF">2020-10-29T12:45:45Z</dcterms:created>
  <dcterms:modified xsi:type="dcterms:W3CDTF">2022-11-04T01:13:23Z</dcterms:modified>
</cp:coreProperties>
</file>